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Lst>
  <p:notesMasterIdLst>
    <p:notesMasterId r:id="rId4"/>
  </p:notesMasterIdLst>
  <p:sldIdLst>
    <p:sldId id="256" r:id="rId2"/>
    <p:sldId id="258" r:id="rId3"/>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49"/>
    <a:srgbClr val="FF99CC"/>
    <a:srgbClr val="FFA3D3"/>
    <a:srgbClr val="FFB7DB"/>
    <a:srgbClr val="FFAFD7"/>
    <a:srgbClr val="F1BDE0"/>
    <a:srgbClr val="E16DBA"/>
    <a:srgbClr val="F3C5E4"/>
    <a:srgbClr val="948EB9"/>
    <a:srgbClr val="C2B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408"/>
    <p:restoredTop sz="94608"/>
  </p:normalViewPr>
  <p:slideViewPr>
    <p:cSldViewPr snapToGrid="0" snapToObjects="1">
      <p:cViewPr>
        <p:scale>
          <a:sx n="66" d="100"/>
          <a:sy n="66" d="100"/>
        </p:scale>
        <p:origin x="-2562" y="312"/>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A110E7E-043C-CE49-8D00-CA9667A73B74}" type="datetimeFigureOut">
              <a:rPr kumimoji="1" lang="ja-JP" altLang="en-US" smtClean="0"/>
              <a:t>2019/12/25</a:t>
            </a:fld>
            <a:endParaRPr kumimoji="1" lang="ja-JP" altLang="en-US"/>
          </a:p>
        </p:txBody>
      </p:sp>
      <p:sp>
        <p:nvSpPr>
          <p:cNvPr id="4" name="スライド イメージ プレースホルダー 3"/>
          <p:cNvSpPr>
            <a:spLocks noGrp="1" noRot="1" noChangeAspect="1"/>
          </p:cNvSpPr>
          <p:nvPr>
            <p:ph type="sldImg" idx="2"/>
          </p:nvPr>
        </p:nvSpPr>
        <p:spPr>
          <a:xfrm>
            <a:off x="2192338" y="1233488"/>
            <a:ext cx="235108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6B696DF-CF3C-534A-A5EB-63E7D3A548DF}" type="slidenum">
              <a:rPr kumimoji="1" lang="ja-JP" altLang="en-US" smtClean="0"/>
              <a:t>‹#›</a:t>
            </a:fld>
            <a:endParaRPr kumimoji="1" lang="ja-JP" altLang="en-US"/>
          </a:p>
        </p:txBody>
      </p:sp>
    </p:spTree>
    <p:extLst>
      <p:ext uri="{BB962C8B-B14F-4D97-AF65-F5344CB8AC3E}">
        <p14:creationId xmlns:p14="http://schemas.microsoft.com/office/powerpoint/2010/main" val="34237770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6B696DF-CF3C-534A-A5EB-63E7D3A548DF}" type="slidenum">
              <a:rPr kumimoji="1" lang="ja-JP" altLang="en-US" smtClean="0"/>
              <a:t>1</a:t>
            </a:fld>
            <a:endParaRPr kumimoji="1" lang="ja-JP" altLang="en-US"/>
          </a:p>
        </p:txBody>
      </p:sp>
    </p:spTree>
    <p:extLst>
      <p:ext uri="{BB962C8B-B14F-4D97-AF65-F5344CB8AC3E}">
        <p14:creationId xmlns:p14="http://schemas.microsoft.com/office/powerpoint/2010/main" val="2208075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B696DF-CF3C-534A-A5EB-63E7D3A548DF}" type="slidenum">
              <a:rPr kumimoji="1" lang="ja-JP" altLang="en-US" smtClean="0"/>
              <a:t>2</a:t>
            </a:fld>
            <a:endParaRPr kumimoji="1" lang="ja-JP" altLang="en-US"/>
          </a:p>
        </p:txBody>
      </p:sp>
    </p:spTree>
    <p:extLst>
      <p:ext uri="{BB962C8B-B14F-4D97-AF65-F5344CB8AC3E}">
        <p14:creationId xmlns:p14="http://schemas.microsoft.com/office/powerpoint/2010/main" val="237228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F31A318-0616-4F41-838F-85E8A5BF0476}"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08DEF8-F5A2-BE48-A24E-D9989E7F470A}" type="slidenum">
              <a:rPr kumimoji="1" lang="ja-JP" altLang="en-US" smtClean="0"/>
              <a:t>‹#›</a:t>
            </a:fld>
            <a:endParaRPr kumimoji="1" lang="ja-JP" altLang="en-US"/>
          </a:p>
        </p:txBody>
      </p:sp>
    </p:spTree>
    <p:extLst>
      <p:ext uri="{BB962C8B-B14F-4D97-AF65-F5344CB8AC3E}">
        <p14:creationId xmlns:p14="http://schemas.microsoft.com/office/powerpoint/2010/main" val="57242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F31A318-0616-4F41-838F-85E8A5BF0476}"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08DEF8-F5A2-BE48-A24E-D9989E7F470A}" type="slidenum">
              <a:rPr kumimoji="1" lang="ja-JP" altLang="en-US" smtClean="0"/>
              <a:t>‹#›</a:t>
            </a:fld>
            <a:endParaRPr kumimoji="1" lang="ja-JP" altLang="en-US"/>
          </a:p>
        </p:txBody>
      </p:sp>
    </p:spTree>
    <p:extLst>
      <p:ext uri="{BB962C8B-B14F-4D97-AF65-F5344CB8AC3E}">
        <p14:creationId xmlns:p14="http://schemas.microsoft.com/office/powerpoint/2010/main" val="23100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F31A318-0616-4F41-838F-85E8A5BF0476}"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08DEF8-F5A2-BE48-A24E-D9989E7F470A}" type="slidenum">
              <a:rPr kumimoji="1" lang="ja-JP" altLang="en-US" smtClean="0"/>
              <a:t>‹#›</a:t>
            </a:fld>
            <a:endParaRPr kumimoji="1" lang="ja-JP" altLang="en-US"/>
          </a:p>
        </p:txBody>
      </p:sp>
    </p:spTree>
    <p:extLst>
      <p:ext uri="{BB962C8B-B14F-4D97-AF65-F5344CB8AC3E}">
        <p14:creationId xmlns:p14="http://schemas.microsoft.com/office/powerpoint/2010/main" val="101982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F31A318-0616-4F41-838F-85E8A5BF0476}"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08DEF8-F5A2-BE48-A24E-D9989E7F470A}" type="slidenum">
              <a:rPr kumimoji="1" lang="ja-JP" altLang="en-US" smtClean="0"/>
              <a:t>‹#›</a:t>
            </a:fld>
            <a:endParaRPr kumimoji="1" lang="ja-JP" altLang="en-US"/>
          </a:p>
        </p:txBody>
      </p:sp>
    </p:spTree>
    <p:extLst>
      <p:ext uri="{BB962C8B-B14F-4D97-AF65-F5344CB8AC3E}">
        <p14:creationId xmlns:p14="http://schemas.microsoft.com/office/powerpoint/2010/main" val="76559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F31A318-0616-4F41-838F-85E8A5BF0476}"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08DEF8-F5A2-BE48-A24E-D9989E7F470A}" type="slidenum">
              <a:rPr kumimoji="1" lang="ja-JP" altLang="en-US" smtClean="0"/>
              <a:t>‹#›</a:t>
            </a:fld>
            <a:endParaRPr kumimoji="1" lang="ja-JP" altLang="en-US"/>
          </a:p>
        </p:txBody>
      </p:sp>
    </p:spTree>
    <p:extLst>
      <p:ext uri="{BB962C8B-B14F-4D97-AF65-F5344CB8AC3E}">
        <p14:creationId xmlns:p14="http://schemas.microsoft.com/office/powerpoint/2010/main" val="321774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F31A318-0616-4F41-838F-85E8A5BF0476}"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08DEF8-F5A2-BE48-A24E-D9989E7F470A}" type="slidenum">
              <a:rPr kumimoji="1" lang="ja-JP" altLang="en-US" smtClean="0"/>
              <a:t>‹#›</a:t>
            </a:fld>
            <a:endParaRPr kumimoji="1" lang="ja-JP" altLang="en-US"/>
          </a:p>
        </p:txBody>
      </p:sp>
    </p:spTree>
    <p:extLst>
      <p:ext uri="{BB962C8B-B14F-4D97-AF65-F5344CB8AC3E}">
        <p14:creationId xmlns:p14="http://schemas.microsoft.com/office/powerpoint/2010/main" val="148239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F31A318-0616-4F41-838F-85E8A5BF0476}" type="datetimeFigureOut">
              <a:rPr kumimoji="1" lang="ja-JP" altLang="en-US" smtClean="0"/>
              <a:t>2019/12/25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08DEF8-F5A2-BE48-A24E-D9989E7F470A}" type="slidenum">
              <a:rPr kumimoji="1" lang="ja-JP" altLang="en-US" smtClean="0"/>
              <a:t>‹#›</a:t>
            </a:fld>
            <a:endParaRPr kumimoji="1" lang="ja-JP" altLang="en-US"/>
          </a:p>
        </p:txBody>
      </p:sp>
    </p:spTree>
    <p:extLst>
      <p:ext uri="{BB962C8B-B14F-4D97-AF65-F5344CB8AC3E}">
        <p14:creationId xmlns:p14="http://schemas.microsoft.com/office/powerpoint/2010/main" val="284218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F31A318-0616-4F41-838F-85E8A5BF0476}" type="datetimeFigureOut">
              <a:rPr kumimoji="1" lang="ja-JP" altLang="en-US" smtClean="0"/>
              <a:t>2019/12/25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08DEF8-F5A2-BE48-A24E-D9989E7F470A}" type="slidenum">
              <a:rPr kumimoji="1" lang="ja-JP" altLang="en-US" smtClean="0"/>
              <a:t>‹#›</a:t>
            </a:fld>
            <a:endParaRPr kumimoji="1" lang="ja-JP" altLang="en-US"/>
          </a:p>
        </p:txBody>
      </p:sp>
    </p:spTree>
    <p:extLst>
      <p:ext uri="{BB962C8B-B14F-4D97-AF65-F5344CB8AC3E}">
        <p14:creationId xmlns:p14="http://schemas.microsoft.com/office/powerpoint/2010/main" val="270675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1A318-0616-4F41-838F-85E8A5BF0476}" type="datetimeFigureOut">
              <a:rPr kumimoji="1" lang="ja-JP" altLang="en-US" smtClean="0"/>
              <a:t>2019/12/25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08DEF8-F5A2-BE48-A24E-D9989E7F470A}" type="slidenum">
              <a:rPr kumimoji="1" lang="ja-JP" altLang="en-US" smtClean="0"/>
              <a:t>‹#›</a:t>
            </a:fld>
            <a:endParaRPr kumimoji="1" lang="ja-JP" altLang="en-US"/>
          </a:p>
        </p:txBody>
      </p:sp>
    </p:spTree>
    <p:extLst>
      <p:ext uri="{BB962C8B-B14F-4D97-AF65-F5344CB8AC3E}">
        <p14:creationId xmlns:p14="http://schemas.microsoft.com/office/powerpoint/2010/main" val="278567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31A318-0616-4F41-838F-85E8A5BF0476}"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08DEF8-F5A2-BE48-A24E-D9989E7F470A}" type="slidenum">
              <a:rPr kumimoji="1" lang="ja-JP" altLang="en-US" smtClean="0"/>
              <a:t>‹#›</a:t>
            </a:fld>
            <a:endParaRPr kumimoji="1" lang="ja-JP" altLang="en-US"/>
          </a:p>
        </p:txBody>
      </p:sp>
    </p:spTree>
    <p:extLst>
      <p:ext uri="{BB962C8B-B14F-4D97-AF65-F5344CB8AC3E}">
        <p14:creationId xmlns:p14="http://schemas.microsoft.com/office/powerpoint/2010/main" val="158916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31A318-0616-4F41-838F-85E8A5BF0476}"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08DEF8-F5A2-BE48-A24E-D9989E7F470A}" type="slidenum">
              <a:rPr kumimoji="1" lang="ja-JP" altLang="en-US" smtClean="0"/>
              <a:t>‹#›</a:t>
            </a:fld>
            <a:endParaRPr kumimoji="1" lang="ja-JP" altLang="en-US"/>
          </a:p>
        </p:txBody>
      </p:sp>
    </p:spTree>
    <p:extLst>
      <p:ext uri="{BB962C8B-B14F-4D97-AF65-F5344CB8AC3E}">
        <p14:creationId xmlns:p14="http://schemas.microsoft.com/office/powerpoint/2010/main" val="417795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EF31A318-0616-4F41-838F-85E8A5BF0476}" type="datetimeFigureOut">
              <a:rPr kumimoji="1" lang="ja-JP" altLang="en-US" smtClean="0"/>
              <a:t>2019/12/25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D208DEF8-F5A2-BE48-A24E-D9989E7F470A}" type="slidenum">
              <a:rPr kumimoji="1" lang="ja-JP" altLang="en-US" smtClean="0"/>
              <a:t>‹#›</a:t>
            </a:fld>
            <a:endParaRPr kumimoji="1" lang="ja-JP" altLang="en-US"/>
          </a:p>
        </p:txBody>
      </p:sp>
    </p:spTree>
    <p:extLst>
      <p:ext uri="{BB962C8B-B14F-4D97-AF65-F5344CB8AC3E}">
        <p14:creationId xmlns:p14="http://schemas.microsoft.com/office/powerpoint/2010/main" val="799423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D9786AE5-9C3A-CE43-8003-C033476645CF}"/>
              </a:ext>
            </a:extLst>
          </p:cNvPr>
          <p:cNvPicPr>
            <a:picLocks noChangeAspect="1"/>
          </p:cNvPicPr>
          <p:nvPr/>
        </p:nvPicPr>
        <p:blipFill>
          <a:blip r:embed="rId3"/>
          <a:stretch>
            <a:fillRect/>
          </a:stretch>
        </p:blipFill>
        <p:spPr>
          <a:xfrm>
            <a:off x="3175" y="11113"/>
            <a:ext cx="7556500" cy="10680700"/>
          </a:xfrm>
          <a:prstGeom prst="rect">
            <a:avLst/>
          </a:prstGeom>
        </p:spPr>
      </p:pic>
      <p:sp>
        <p:nvSpPr>
          <p:cNvPr id="18" name="角丸四角形 17">
            <a:extLst>
              <a:ext uri="{FF2B5EF4-FFF2-40B4-BE49-F238E27FC236}">
                <a16:creationId xmlns:a16="http://schemas.microsoft.com/office/drawing/2014/main" xmlns="" id="{32BB21C6-FBFF-E744-B995-966C02159DFB}"/>
              </a:ext>
            </a:extLst>
          </p:cNvPr>
          <p:cNvSpPr/>
          <p:nvPr/>
        </p:nvSpPr>
        <p:spPr>
          <a:xfrm>
            <a:off x="945101" y="800100"/>
            <a:ext cx="5842664" cy="2898443"/>
          </a:xfrm>
          <a:prstGeom prst="roundRect">
            <a:avLst/>
          </a:prstGeom>
          <a:solidFill>
            <a:schemeClr val="accent4">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6" name="テキスト ボックス 5">
            <a:extLst>
              <a:ext uri="{FF2B5EF4-FFF2-40B4-BE49-F238E27FC236}">
                <a16:creationId xmlns:a16="http://schemas.microsoft.com/office/drawing/2014/main" xmlns="" id="{CCA3DDB4-DEDD-2D4E-8125-2B52122C63AA}"/>
              </a:ext>
            </a:extLst>
          </p:cNvPr>
          <p:cNvSpPr txBox="1"/>
          <p:nvPr/>
        </p:nvSpPr>
        <p:spPr>
          <a:xfrm>
            <a:off x="457199" y="1295055"/>
            <a:ext cx="7023649" cy="2062103"/>
          </a:xfrm>
          <a:prstGeom prst="rect">
            <a:avLst/>
          </a:prstGeom>
          <a:noFill/>
          <a:effectLst/>
        </p:spPr>
        <p:txBody>
          <a:bodyPr wrap="square" rtlCol="0">
            <a:spAutoFit/>
          </a:bodyPr>
          <a:lstStyle/>
          <a:p>
            <a:pPr lvl="0"/>
            <a:r>
              <a:rPr lang="ja-JP" altLang="en-US" sz="3200" b="1" dirty="0">
                <a:solidFill>
                  <a:srgbClr val="009949"/>
                </a:solidFill>
              </a:rPr>
              <a:t>　</a:t>
            </a:r>
            <a:endParaRPr lang="en-US" altLang="ja-JP" sz="3200" b="1" dirty="0">
              <a:solidFill>
                <a:srgbClr val="009949"/>
              </a:solidFill>
            </a:endParaRPr>
          </a:p>
          <a:p>
            <a:pPr lvl="0"/>
            <a:r>
              <a:rPr lang="ja-JP" altLang="en-US" sz="3200" b="1" dirty="0">
                <a:solidFill>
                  <a:srgbClr val="009949"/>
                </a:solidFill>
              </a:rPr>
              <a:t>　　　　</a:t>
            </a:r>
            <a:r>
              <a:rPr lang="ja-JP" altLang="en-US" sz="3200" b="1" dirty="0">
                <a:solidFill>
                  <a:srgbClr val="009949"/>
                </a:solidFill>
                <a:latin typeface="A-OTF Futo Min A101 Pro"/>
                <a:ea typeface="Meiryo UI" panose="020B0604030504040204" pitchFamily="50" charset="-128"/>
                <a:cs typeface="Meiryo UI" panose="020B0604030504040204" pitchFamily="50" charset="-128"/>
              </a:rPr>
              <a:t>健康保険</a:t>
            </a:r>
            <a:r>
              <a:rPr lang="ja-JP" altLang="ja-JP" sz="3200" b="1" dirty="0">
                <a:solidFill>
                  <a:srgbClr val="009949"/>
                </a:solidFill>
                <a:latin typeface="A-OTF Futo Min A101 Pro"/>
                <a:ea typeface="Meiryo UI" panose="020B0604030504040204" pitchFamily="50" charset="-128"/>
                <a:cs typeface="Meiryo UI" panose="020B0604030504040204" pitchFamily="50" charset="-128"/>
              </a:rPr>
              <a:t>組合から</a:t>
            </a:r>
            <a:endParaRPr lang="en-US" altLang="ja-JP" sz="3200" b="1" dirty="0">
              <a:solidFill>
                <a:srgbClr val="009949"/>
              </a:solidFill>
              <a:latin typeface="A-OTF Futo Min A101 Pro"/>
              <a:ea typeface="Meiryo UI" panose="020B0604030504040204" pitchFamily="50" charset="-128"/>
              <a:cs typeface="Meiryo UI" panose="020B0604030504040204" pitchFamily="50" charset="-128"/>
            </a:endParaRPr>
          </a:p>
          <a:p>
            <a:pPr lvl="0"/>
            <a:r>
              <a:rPr lang="ja-JP" altLang="en-US" sz="3200" b="1" dirty="0">
                <a:solidFill>
                  <a:srgbClr val="009949"/>
                </a:solidFill>
                <a:latin typeface="A-OTF Futo Min A101 Pro"/>
                <a:ea typeface="Meiryo UI" panose="020B0604030504040204" pitchFamily="50" charset="-128"/>
                <a:cs typeface="Meiryo UI" panose="020B0604030504040204" pitchFamily="50" charset="-128"/>
              </a:rPr>
              <a:t>　　　　</a:t>
            </a:r>
            <a:r>
              <a:rPr lang="ja-JP" altLang="ja-JP" sz="3200" b="1" dirty="0">
                <a:solidFill>
                  <a:srgbClr val="009949"/>
                </a:solidFill>
                <a:latin typeface="A-OTF Futo Min A101 Pro"/>
                <a:ea typeface="Meiryo UI" panose="020B0604030504040204" pitchFamily="50" charset="-128"/>
                <a:cs typeface="Meiryo UI" panose="020B0604030504040204" pitchFamily="50" charset="-128"/>
              </a:rPr>
              <a:t>国民健康保険</a:t>
            </a:r>
            <a:r>
              <a:rPr lang="ja-JP" altLang="en-US" sz="3200" b="1" dirty="0">
                <a:solidFill>
                  <a:srgbClr val="009949"/>
                </a:solidFill>
                <a:latin typeface="A-OTF Futo Min A101 Pro"/>
                <a:ea typeface="Meiryo UI" panose="020B0604030504040204" pitchFamily="50" charset="-128"/>
                <a:cs typeface="Meiryo UI" panose="020B0604030504040204" pitchFamily="50" charset="-128"/>
              </a:rPr>
              <a:t>へ切替えの</a:t>
            </a:r>
            <a:endParaRPr lang="en-US" altLang="ja-JP" sz="3200" b="1" dirty="0">
              <a:solidFill>
                <a:srgbClr val="009949"/>
              </a:solidFill>
              <a:latin typeface="A-OTF Futo Min A101 Pro"/>
              <a:ea typeface="Meiryo UI" panose="020B0604030504040204" pitchFamily="50" charset="-128"/>
              <a:cs typeface="Meiryo UI" panose="020B0604030504040204" pitchFamily="50" charset="-128"/>
            </a:endParaRPr>
          </a:p>
          <a:p>
            <a:pPr lvl="0"/>
            <a:r>
              <a:rPr lang="ja-JP" altLang="en-US" sz="3200" b="1" dirty="0">
                <a:solidFill>
                  <a:srgbClr val="009949"/>
                </a:solidFill>
                <a:latin typeface="A-OTF Futo Min A101 Pro"/>
                <a:ea typeface="Meiryo UI" panose="020B0604030504040204" pitchFamily="50" charset="-128"/>
                <a:cs typeface="Meiryo UI" panose="020B0604030504040204" pitchFamily="50" charset="-128"/>
              </a:rPr>
              <a:t>　　　　　　～　みなさま</a:t>
            </a:r>
            <a:r>
              <a:rPr lang="ja-JP" altLang="ja-JP" sz="3200" b="1" dirty="0">
                <a:solidFill>
                  <a:srgbClr val="009949"/>
                </a:solidFill>
                <a:latin typeface="A-OTF Futo Min A101 Pro"/>
                <a:ea typeface="Meiryo UI" panose="020B0604030504040204" pitchFamily="50" charset="-128"/>
                <a:cs typeface="Meiryo UI" panose="020B0604030504040204" pitchFamily="50" charset="-128"/>
              </a:rPr>
              <a:t>へ</a:t>
            </a:r>
            <a:r>
              <a:rPr lang="ja-JP" altLang="en-US" sz="3200" b="1" dirty="0">
                <a:solidFill>
                  <a:srgbClr val="009949"/>
                </a:solidFill>
                <a:latin typeface="A-OTF Futo Min A101 Pro"/>
                <a:ea typeface="Meiryo UI" panose="020B0604030504040204" pitchFamily="50" charset="-128"/>
                <a:cs typeface="Meiryo UI" panose="020B0604030504040204" pitchFamily="50" charset="-128"/>
              </a:rPr>
              <a:t>　</a:t>
            </a:r>
            <a:r>
              <a:rPr lang="ja-JP" altLang="ja-JP" sz="3200" b="1" dirty="0">
                <a:solidFill>
                  <a:srgbClr val="009949"/>
                </a:solidFill>
                <a:latin typeface="A-OTF Futo Min A101 Pro"/>
                <a:ea typeface="Meiryo UI" panose="020B0604030504040204" pitchFamily="50" charset="-128"/>
                <a:cs typeface="Meiryo UI" panose="020B0604030504040204" pitchFamily="50" charset="-128"/>
              </a:rPr>
              <a:t>～</a:t>
            </a:r>
            <a:endParaRPr lang="en-US" altLang="ja-JP" sz="3200" b="1" dirty="0">
              <a:solidFill>
                <a:srgbClr val="009949"/>
              </a:solidFill>
              <a:latin typeface="A-OTF Futo Min A101 Pro"/>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xmlns="" id="{912FC176-5EEC-F94D-98B0-152B07EB51FE}"/>
              </a:ext>
            </a:extLst>
          </p:cNvPr>
          <p:cNvSpPr txBox="1"/>
          <p:nvPr/>
        </p:nvSpPr>
        <p:spPr>
          <a:xfrm>
            <a:off x="737941" y="7287015"/>
            <a:ext cx="6091571" cy="2246769"/>
          </a:xfrm>
          <a:prstGeom prst="rect">
            <a:avLst/>
          </a:prstGeom>
          <a:solidFill>
            <a:schemeClr val="lt1">
              <a:alpha val="50000"/>
            </a:schemeClr>
          </a:solidFill>
          <a:ln>
            <a:noFill/>
          </a:ln>
          <a:effectLst>
            <a:outerShdw blurRad="127000" dist="50800" algn="ctr" rotWithShape="0">
              <a:schemeClr val="bg1">
                <a:alpha val="43000"/>
              </a:scheme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みなさまは、</a:t>
            </a:r>
            <a:r>
              <a:rPr lang="ja-JP" altLang="ja-JP"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健康保険組合から地域の健康保険（国民健康保険）へ</a:t>
            </a:r>
            <a:r>
              <a:rPr lang="ja-JP" altLang="en-US"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移行される</a:t>
            </a:r>
            <a:r>
              <a:rPr lang="ja-JP" altLang="ja-JP"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こと</a:t>
            </a:r>
            <a:r>
              <a:rPr lang="ja-JP" altLang="en-US"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に</a:t>
            </a:r>
            <a:r>
              <a:rPr lang="ja-JP" altLang="ja-JP"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なりますが、健保組合の加入時と同様に</a:t>
            </a:r>
            <a:r>
              <a:rPr lang="ja-JP" altLang="en-US"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市区町村の国民健康保険</a:t>
            </a:r>
            <a:r>
              <a:rPr lang="ja-JP" altLang="en-US"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に</a:t>
            </a:r>
            <a:r>
              <a:rPr lang="ja-JP" altLang="ja-JP"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もさまざま</a:t>
            </a:r>
            <a:r>
              <a:rPr lang="ja-JP" altLang="en-US"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な</a:t>
            </a:r>
            <a:r>
              <a:rPr lang="ja-JP" altLang="ja-JP"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健康づくり事業が</a:t>
            </a:r>
            <a:r>
              <a:rPr lang="ja-JP" altLang="en-US"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行われて</a:t>
            </a:r>
            <a:r>
              <a:rPr lang="ja-JP" altLang="ja-JP"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います。</a:t>
            </a:r>
            <a:endParaRPr lang="en-US" altLang="ja-JP"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これからも</a:t>
            </a:r>
            <a:r>
              <a:rPr lang="ja-JP" altLang="en-US"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皆様ご自身やご家族</a:t>
            </a:r>
            <a:r>
              <a:rPr lang="ja-JP" altLang="ja-JP"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心身ともに、健康であり続けるためにこれらの事業をぜひ</a:t>
            </a:r>
            <a:r>
              <a:rPr lang="ja-JP" altLang="ja-JP"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お役立てください</a:t>
            </a:r>
            <a:r>
              <a:rPr lang="ja-JP" altLang="en-US"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詳しくは裏面をご覧ください。</a:t>
            </a:r>
          </a:p>
        </p:txBody>
      </p:sp>
      <p:sp>
        <p:nvSpPr>
          <p:cNvPr id="13" name="テキスト ボックス 12">
            <a:extLst>
              <a:ext uri="{FF2B5EF4-FFF2-40B4-BE49-F238E27FC236}">
                <a16:creationId xmlns:a16="http://schemas.microsoft.com/office/drawing/2014/main" xmlns="" id="{C32C7EDA-90D4-154F-ADE6-069C5F1D9D6C}"/>
              </a:ext>
            </a:extLst>
          </p:cNvPr>
          <p:cNvSpPr txBox="1"/>
          <p:nvPr/>
        </p:nvSpPr>
        <p:spPr>
          <a:xfrm>
            <a:off x="1089445" y="1087306"/>
            <a:ext cx="4892256" cy="415498"/>
          </a:xfrm>
          <a:prstGeom prst="rect">
            <a:avLst/>
          </a:prstGeom>
          <a:noFill/>
        </p:spPr>
        <p:txBody>
          <a:bodyPr wrap="square" rtlCol="0">
            <a:spAutoFit/>
          </a:bodyPr>
          <a:lstStyle/>
          <a:p>
            <a:r>
              <a:rPr lang="ja-JP" altLang="en-US" sz="2100" dirty="0">
                <a:latin typeface="Meiryo UI" panose="020B0604030504040204" pitchFamily="50" charset="-128"/>
                <a:ea typeface="Meiryo UI" panose="020B0604030504040204" pitchFamily="50" charset="-128"/>
                <a:cs typeface="Meiryo UI" panose="020B0604030504040204" pitchFamily="50" charset="-128"/>
              </a:rPr>
              <a:t>健康保険組合からのお知らせ</a:t>
            </a:r>
          </a:p>
        </p:txBody>
      </p:sp>
      <p:sp>
        <p:nvSpPr>
          <p:cNvPr id="17" name="テキスト ボックス 16">
            <a:extLst>
              <a:ext uri="{FF2B5EF4-FFF2-40B4-BE49-F238E27FC236}">
                <a16:creationId xmlns:a16="http://schemas.microsoft.com/office/drawing/2014/main" xmlns="" id="{F4D32E3F-45E7-9643-8961-968EC5D25E8D}"/>
              </a:ext>
            </a:extLst>
          </p:cNvPr>
          <p:cNvSpPr txBox="1"/>
          <p:nvPr/>
        </p:nvSpPr>
        <p:spPr>
          <a:xfrm>
            <a:off x="3175" y="9891251"/>
            <a:ext cx="7593000" cy="415498"/>
          </a:xfrm>
          <a:prstGeom prst="rect">
            <a:avLst/>
          </a:prstGeom>
          <a:noFill/>
        </p:spPr>
        <p:txBody>
          <a:bodyPr wrap="square" rtlCol="0">
            <a:spAutoFit/>
          </a:bodyPr>
          <a:lstStyle/>
          <a:p>
            <a:pPr algn="ctr"/>
            <a:r>
              <a:rPr lang="ja-JP" altLang="en-US" sz="2100" dirty="0">
                <a:solidFill>
                  <a:schemeClr val="bg1"/>
                </a:solidFill>
                <a:latin typeface="A-OTF Gothic MB101 Pro M" panose="020B0400000000000000" pitchFamily="34" charset="-128"/>
                <a:ea typeface="A-OTF Gothic MB101 Pro M" panose="020B0400000000000000" pitchFamily="34" charset="-128"/>
              </a:rPr>
              <a:t>●●</a:t>
            </a:r>
            <a:r>
              <a:rPr lang="zh-TW" altLang="en-US" sz="2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健康保険組合</a:t>
            </a:r>
          </a:p>
        </p:txBody>
      </p:sp>
      <p:sp>
        <p:nvSpPr>
          <p:cNvPr id="19" name="角丸四角形 18">
            <a:extLst>
              <a:ext uri="{FF2B5EF4-FFF2-40B4-BE49-F238E27FC236}">
                <a16:creationId xmlns:a16="http://schemas.microsoft.com/office/drawing/2014/main" xmlns="" id="{9C5B35C8-B332-B041-8994-1F605005D22B}"/>
              </a:ext>
            </a:extLst>
          </p:cNvPr>
          <p:cNvSpPr/>
          <p:nvPr/>
        </p:nvSpPr>
        <p:spPr>
          <a:xfrm>
            <a:off x="858504" y="3932325"/>
            <a:ext cx="2331346" cy="310846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20" name="角丸四角形 19">
            <a:extLst>
              <a:ext uri="{FF2B5EF4-FFF2-40B4-BE49-F238E27FC236}">
                <a16:creationId xmlns:a16="http://schemas.microsoft.com/office/drawing/2014/main" xmlns="" id="{0A564CB6-4805-7C43-A39E-5393389B4005}"/>
              </a:ext>
            </a:extLst>
          </p:cNvPr>
          <p:cNvSpPr/>
          <p:nvPr/>
        </p:nvSpPr>
        <p:spPr>
          <a:xfrm>
            <a:off x="4323714" y="3935266"/>
            <a:ext cx="2331346" cy="3108462"/>
          </a:xfrm>
          <a:prstGeom prst="roundRect">
            <a:avLst/>
          </a:prstGeom>
          <a:solidFill>
            <a:srgbClr val="FF7B75"/>
          </a:solidFill>
          <a:ln>
            <a:solidFill>
              <a:srgbClr val="FF7B7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21" name="テキスト ボックス 20">
            <a:extLst>
              <a:ext uri="{FF2B5EF4-FFF2-40B4-BE49-F238E27FC236}">
                <a16:creationId xmlns:a16="http://schemas.microsoft.com/office/drawing/2014/main" xmlns="" id="{604C0378-BF09-124B-91C5-40DE70EE9475}"/>
              </a:ext>
            </a:extLst>
          </p:cNvPr>
          <p:cNvSpPr txBox="1"/>
          <p:nvPr/>
        </p:nvSpPr>
        <p:spPr>
          <a:xfrm>
            <a:off x="1002697" y="4345780"/>
            <a:ext cx="2042961" cy="2123658"/>
          </a:xfrm>
          <a:prstGeom prst="rect">
            <a:avLst/>
          </a:prstGeom>
          <a:noFill/>
        </p:spPr>
        <p:txBody>
          <a:bodyPr wrap="square" rtlCol="0">
            <a:spAutoFit/>
          </a:bodyPr>
          <a:lstStyle/>
          <a:p>
            <a:pPr algn="ctr"/>
            <a:r>
              <a:rPr kumimoji="1" lang="ja-JP" altLang="en-US" sz="4400" dirty="0">
                <a:solidFill>
                  <a:schemeClr val="bg1"/>
                </a:solidFill>
                <a:effectLst>
                  <a:outerShdw blurRad="127000" dist="63500" dir="1800000" algn="ctr" rotWithShape="0">
                    <a:schemeClr val="accent1">
                      <a:lumMod val="75000"/>
                    </a:schemeClr>
                  </a:outerShdw>
                </a:effectLst>
                <a:latin typeface="A-OTF Futo Min A101 Pro" panose="02020400000000000000" pitchFamily="18" charset="-128"/>
                <a:ea typeface="A-OTF Futo Min A101 Pro" panose="02020400000000000000" pitchFamily="18" charset="-128"/>
                <a:cs typeface="A-OTF Futo Min A101 Pro" panose="02020400000000000000" pitchFamily="18" charset="-128"/>
              </a:rPr>
              <a:t>健康</a:t>
            </a:r>
            <a:endParaRPr kumimoji="1" lang="en-US" altLang="ja-JP" sz="4400" dirty="0">
              <a:solidFill>
                <a:schemeClr val="bg1"/>
              </a:solidFill>
              <a:effectLst>
                <a:outerShdw blurRad="127000" dist="63500" dir="1800000" algn="ctr" rotWithShape="0">
                  <a:schemeClr val="accent1">
                    <a:lumMod val="75000"/>
                  </a:schemeClr>
                </a:outerShdw>
              </a:effectLst>
              <a:latin typeface="A-OTF Futo Min A101 Pro" panose="02020400000000000000" pitchFamily="18" charset="-128"/>
              <a:ea typeface="A-OTF Futo Min A101 Pro" panose="02020400000000000000" pitchFamily="18" charset="-128"/>
              <a:cs typeface="A-OTF Futo Min A101 Pro" panose="02020400000000000000" pitchFamily="18" charset="-128"/>
            </a:endParaRPr>
          </a:p>
          <a:p>
            <a:pPr algn="ctr"/>
            <a:r>
              <a:rPr kumimoji="1" lang="ja-JP" altLang="en-US" sz="4400" dirty="0">
                <a:solidFill>
                  <a:schemeClr val="bg1"/>
                </a:solidFill>
                <a:effectLst>
                  <a:outerShdw blurRad="127000" dist="63500" dir="1800000" algn="ctr" rotWithShape="0">
                    <a:schemeClr val="accent1">
                      <a:lumMod val="75000"/>
                    </a:schemeClr>
                  </a:outerShdw>
                </a:effectLst>
                <a:latin typeface="A-OTF Futo Min A101 Pro" panose="02020400000000000000" pitchFamily="18" charset="-128"/>
                <a:ea typeface="A-OTF Futo Min A101 Pro" panose="02020400000000000000" pitchFamily="18" charset="-128"/>
                <a:cs typeface="A-OTF Futo Min A101 Pro" panose="02020400000000000000" pitchFamily="18" charset="-128"/>
              </a:rPr>
              <a:t>保険</a:t>
            </a:r>
            <a:endParaRPr kumimoji="1" lang="en-US" altLang="ja-JP" sz="4400" dirty="0">
              <a:solidFill>
                <a:schemeClr val="bg1"/>
              </a:solidFill>
              <a:effectLst>
                <a:outerShdw blurRad="127000" dist="63500" dir="1800000" algn="ctr" rotWithShape="0">
                  <a:schemeClr val="accent1">
                    <a:lumMod val="75000"/>
                  </a:schemeClr>
                </a:outerShdw>
              </a:effectLst>
              <a:latin typeface="A-OTF Futo Min A101 Pro" panose="02020400000000000000" pitchFamily="18" charset="-128"/>
              <a:ea typeface="A-OTF Futo Min A101 Pro" panose="02020400000000000000" pitchFamily="18" charset="-128"/>
              <a:cs typeface="A-OTF Futo Min A101 Pro" panose="02020400000000000000" pitchFamily="18" charset="-128"/>
            </a:endParaRPr>
          </a:p>
          <a:p>
            <a:pPr algn="ctr"/>
            <a:r>
              <a:rPr kumimoji="1" lang="ja-JP" altLang="en-US" sz="4400" dirty="0">
                <a:solidFill>
                  <a:schemeClr val="bg1"/>
                </a:solidFill>
                <a:effectLst>
                  <a:outerShdw blurRad="127000" dist="63500" dir="1800000" algn="ctr" rotWithShape="0">
                    <a:schemeClr val="accent1">
                      <a:lumMod val="75000"/>
                    </a:schemeClr>
                  </a:outerShdw>
                </a:effectLst>
                <a:latin typeface="A-OTF Futo Min A101 Pro" panose="02020400000000000000" pitchFamily="18" charset="-128"/>
                <a:ea typeface="A-OTF Futo Min A101 Pro" panose="02020400000000000000" pitchFamily="18" charset="-128"/>
                <a:cs typeface="A-OTF Futo Min A101 Pro" panose="02020400000000000000" pitchFamily="18" charset="-128"/>
              </a:rPr>
              <a:t>組合</a:t>
            </a:r>
          </a:p>
        </p:txBody>
      </p:sp>
      <p:sp>
        <p:nvSpPr>
          <p:cNvPr id="22" name="テキスト ボックス 21">
            <a:extLst>
              <a:ext uri="{FF2B5EF4-FFF2-40B4-BE49-F238E27FC236}">
                <a16:creationId xmlns:a16="http://schemas.microsoft.com/office/drawing/2014/main" xmlns="" id="{54B2E285-F8D6-804D-BAE1-A89F3F091E95}"/>
              </a:ext>
            </a:extLst>
          </p:cNvPr>
          <p:cNvSpPr txBox="1"/>
          <p:nvPr/>
        </p:nvSpPr>
        <p:spPr>
          <a:xfrm>
            <a:off x="4514018" y="4322726"/>
            <a:ext cx="2042961" cy="2123658"/>
          </a:xfrm>
          <a:prstGeom prst="rect">
            <a:avLst/>
          </a:prstGeom>
          <a:noFill/>
        </p:spPr>
        <p:txBody>
          <a:bodyPr wrap="square" rtlCol="0">
            <a:spAutoFit/>
          </a:bodyPr>
          <a:lstStyle/>
          <a:p>
            <a:pPr algn="ctr"/>
            <a:r>
              <a:rPr kumimoji="1" lang="ja-JP" altLang="en-US" sz="4400" dirty="0">
                <a:solidFill>
                  <a:schemeClr val="bg1"/>
                </a:solidFill>
                <a:effectLst>
                  <a:outerShdw blurRad="127000" dist="63500" dir="1800000" algn="ctr" rotWithShape="0">
                    <a:srgbClr val="C00000"/>
                  </a:outerShdw>
                </a:effectLst>
                <a:latin typeface="A-OTF Gothic MB101 Pro M" panose="020B0400000000000000" pitchFamily="34" charset="-128"/>
                <a:ea typeface="A-OTF Gothic MB101 Pro M" panose="020B0400000000000000" pitchFamily="34" charset="-128"/>
              </a:rPr>
              <a:t>国民</a:t>
            </a:r>
            <a:endParaRPr kumimoji="1" lang="en-US" altLang="ja-JP" sz="4400" dirty="0">
              <a:solidFill>
                <a:schemeClr val="bg1"/>
              </a:solidFill>
              <a:effectLst>
                <a:outerShdw blurRad="127000" dist="63500" dir="1800000" algn="ctr" rotWithShape="0">
                  <a:srgbClr val="C00000"/>
                </a:outerShdw>
              </a:effectLst>
              <a:latin typeface="A-OTF Gothic MB101 Pro M" panose="020B0400000000000000" pitchFamily="34" charset="-128"/>
              <a:ea typeface="A-OTF Gothic MB101 Pro M" panose="020B0400000000000000" pitchFamily="34" charset="-128"/>
            </a:endParaRPr>
          </a:p>
          <a:p>
            <a:pPr algn="ctr"/>
            <a:r>
              <a:rPr kumimoji="1" lang="ja-JP" altLang="en-US" sz="4400" dirty="0">
                <a:solidFill>
                  <a:schemeClr val="bg1"/>
                </a:solidFill>
                <a:effectLst>
                  <a:outerShdw blurRad="127000" dist="63500" dir="1800000" algn="ctr" rotWithShape="0">
                    <a:srgbClr val="C00000"/>
                  </a:outerShdw>
                </a:effectLst>
                <a:latin typeface="A-OTF Gothic MB101 Pro M" panose="020B0400000000000000" pitchFamily="34" charset="-128"/>
                <a:ea typeface="A-OTF Gothic MB101 Pro M" panose="020B0400000000000000" pitchFamily="34" charset="-128"/>
              </a:rPr>
              <a:t>健康</a:t>
            </a:r>
            <a:endParaRPr kumimoji="1" lang="en-US" altLang="ja-JP" sz="4400" dirty="0">
              <a:solidFill>
                <a:schemeClr val="bg1"/>
              </a:solidFill>
              <a:effectLst>
                <a:outerShdw blurRad="127000" dist="63500" dir="1800000" algn="ctr" rotWithShape="0">
                  <a:srgbClr val="C00000"/>
                </a:outerShdw>
              </a:effectLst>
              <a:latin typeface="A-OTF Gothic MB101 Pro M" panose="020B0400000000000000" pitchFamily="34" charset="-128"/>
              <a:ea typeface="A-OTF Gothic MB101 Pro M" panose="020B0400000000000000" pitchFamily="34" charset="-128"/>
            </a:endParaRPr>
          </a:p>
          <a:p>
            <a:pPr algn="ctr"/>
            <a:r>
              <a:rPr kumimoji="1" lang="ja-JP" altLang="en-US" sz="4400" dirty="0">
                <a:solidFill>
                  <a:schemeClr val="bg1"/>
                </a:solidFill>
                <a:effectLst>
                  <a:outerShdw blurRad="127000" dist="63500" dir="1800000" algn="ctr" rotWithShape="0">
                    <a:srgbClr val="C00000"/>
                  </a:outerShdw>
                </a:effectLst>
                <a:latin typeface="A-OTF Gothic MB101 Pro M" panose="020B0400000000000000" pitchFamily="34" charset="-128"/>
                <a:ea typeface="A-OTF Gothic MB101 Pro M" panose="020B0400000000000000" pitchFamily="34" charset="-128"/>
              </a:rPr>
              <a:t>保険</a:t>
            </a:r>
          </a:p>
        </p:txBody>
      </p:sp>
      <p:sp>
        <p:nvSpPr>
          <p:cNvPr id="23" name="右矢印 22">
            <a:extLst>
              <a:ext uri="{FF2B5EF4-FFF2-40B4-BE49-F238E27FC236}">
                <a16:creationId xmlns:a16="http://schemas.microsoft.com/office/drawing/2014/main" xmlns="" id="{B02BA1A3-775F-6A45-BC9D-5367E53C9A64}"/>
              </a:ext>
            </a:extLst>
          </p:cNvPr>
          <p:cNvSpPr/>
          <p:nvPr/>
        </p:nvSpPr>
        <p:spPr>
          <a:xfrm>
            <a:off x="3204046" y="5250647"/>
            <a:ext cx="1119668" cy="633095"/>
          </a:xfrm>
          <a:prstGeom prst="rightArrow">
            <a:avLst/>
          </a:prstGeom>
          <a:gradFill>
            <a:gsLst>
              <a:gs pos="0">
                <a:schemeClr val="accent1">
                  <a:lumMod val="5000"/>
                  <a:lumOff val="95000"/>
                </a:schemeClr>
              </a:gs>
              <a:gs pos="73000">
                <a:srgbClr val="5DBDB1"/>
              </a:gs>
              <a:gs pos="82000">
                <a:srgbClr val="5DBDB1"/>
              </a:gs>
              <a:gs pos="99000">
                <a:srgbClr val="5DBDB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kumimoji="1" lang="ja-JP" altLang="en-US" sz="2115"/>
              <a:t>　　</a:t>
            </a:r>
          </a:p>
        </p:txBody>
      </p:sp>
      <p:sp>
        <p:nvSpPr>
          <p:cNvPr id="2" name="テキスト ボックス 1"/>
          <p:cNvSpPr txBox="1"/>
          <p:nvPr/>
        </p:nvSpPr>
        <p:spPr>
          <a:xfrm>
            <a:off x="177005" y="-923"/>
            <a:ext cx="1177662" cy="307777"/>
          </a:xfrm>
          <a:prstGeom prst="rect">
            <a:avLst/>
          </a:prstGeom>
          <a:noFill/>
        </p:spPr>
        <p:txBody>
          <a:bodyPr wrap="square" rtlCol="0">
            <a:spAutoFit/>
          </a:bodyPr>
          <a:lstStyle/>
          <a:p>
            <a:r>
              <a:rPr kumimoji="1" lang="ja-JP" altLang="en-US" sz="1400" dirty="0">
                <a:solidFill>
                  <a:srgbClr val="FF0000"/>
                </a:solidFill>
              </a:rPr>
              <a:t>＜共有版＞</a:t>
            </a:r>
          </a:p>
        </p:txBody>
      </p:sp>
      <p:sp>
        <p:nvSpPr>
          <p:cNvPr id="4" name="正方形/長方形 3"/>
          <p:cNvSpPr/>
          <p:nvPr/>
        </p:nvSpPr>
        <p:spPr>
          <a:xfrm>
            <a:off x="7053941" y="10472059"/>
            <a:ext cx="504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ysClr val="windowText" lastClr="000000"/>
                </a:solidFill>
              </a:rPr>
              <a:t>2019</a:t>
            </a:r>
            <a:endParaRPr kumimoji="1" lang="ja-JP" altLang="en-US" sz="1200" dirty="0">
              <a:solidFill>
                <a:sysClr val="windowText" lastClr="000000"/>
              </a:solidFill>
            </a:endParaRPr>
          </a:p>
        </p:txBody>
      </p:sp>
    </p:spTree>
    <p:extLst>
      <p:ext uri="{BB962C8B-B14F-4D97-AF65-F5344CB8AC3E}">
        <p14:creationId xmlns:p14="http://schemas.microsoft.com/office/powerpoint/2010/main" val="109721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xmlns="" id="{37FFE538-0BE3-3142-96C6-9EFAA5C6EA84}"/>
              </a:ext>
            </a:extLst>
          </p:cNvPr>
          <p:cNvPicPr>
            <a:picLocks noChangeAspect="1"/>
          </p:cNvPicPr>
          <p:nvPr/>
        </p:nvPicPr>
        <p:blipFill>
          <a:blip r:embed="rId3"/>
          <a:stretch>
            <a:fillRect/>
          </a:stretch>
        </p:blipFill>
        <p:spPr>
          <a:xfrm>
            <a:off x="3175" y="-14363"/>
            <a:ext cx="7556500" cy="10691813"/>
          </a:xfrm>
          <a:prstGeom prst="rect">
            <a:avLst/>
          </a:prstGeom>
        </p:spPr>
      </p:pic>
      <p:sp>
        <p:nvSpPr>
          <p:cNvPr id="2" name="角丸四角形 1">
            <a:extLst>
              <a:ext uri="{FF2B5EF4-FFF2-40B4-BE49-F238E27FC236}">
                <a16:creationId xmlns:a16="http://schemas.microsoft.com/office/drawing/2014/main" xmlns="" id="{63B7CEC0-4B07-E941-B9B4-CA9A07557353}"/>
              </a:ext>
            </a:extLst>
          </p:cNvPr>
          <p:cNvSpPr/>
          <p:nvPr/>
        </p:nvSpPr>
        <p:spPr>
          <a:xfrm>
            <a:off x="719340" y="1861202"/>
            <a:ext cx="1891432" cy="1848334"/>
          </a:xfrm>
          <a:prstGeom prst="roundRect">
            <a:avLst/>
          </a:prstGeom>
          <a:gradFill>
            <a:gsLst>
              <a:gs pos="0">
                <a:schemeClr val="accent4">
                  <a:lumMod val="60000"/>
                  <a:lumOff val="40000"/>
                </a:schemeClr>
              </a:gs>
              <a:gs pos="100000">
                <a:schemeClr val="accent4">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a:extLst>
              <a:ext uri="{FF2B5EF4-FFF2-40B4-BE49-F238E27FC236}">
                <a16:creationId xmlns:a16="http://schemas.microsoft.com/office/drawing/2014/main" xmlns="" id="{0BEE4142-F163-474C-91EC-65D7B0E529D4}"/>
              </a:ext>
            </a:extLst>
          </p:cNvPr>
          <p:cNvSpPr/>
          <p:nvPr/>
        </p:nvSpPr>
        <p:spPr>
          <a:xfrm>
            <a:off x="4990794" y="1864653"/>
            <a:ext cx="1891432" cy="1852052"/>
          </a:xfrm>
          <a:prstGeom prst="roundRect">
            <a:avLst/>
          </a:prstGeom>
          <a:gradFill>
            <a:gsLst>
              <a:gs pos="0">
                <a:schemeClr val="accent4">
                  <a:lumMod val="60000"/>
                  <a:lumOff val="40000"/>
                </a:schemeClr>
              </a:gs>
              <a:gs pos="100000">
                <a:schemeClr val="accent4">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a:extLst>
              <a:ext uri="{FF2B5EF4-FFF2-40B4-BE49-F238E27FC236}">
                <a16:creationId xmlns:a16="http://schemas.microsoft.com/office/drawing/2014/main" xmlns="" id="{FFAB0DF0-2C51-ED41-8DDF-834A97572CFF}"/>
              </a:ext>
            </a:extLst>
          </p:cNvPr>
          <p:cNvSpPr/>
          <p:nvPr/>
        </p:nvSpPr>
        <p:spPr>
          <a:xfrm>
            <a:off x="2814695" y="1845443"/>
            <a:ext cx="1908600" cy="1848334"/>
          </a:xfrm>
          <a:prstGeom prst="roundRect">
            <a:avLst/>
          </a:prstGeom>
          <a:gradFill>
            <a:gsLst>
              <a:gs pos="0">
                <a:schemeClr val="accent4">
                  <a:lumMod val="60000"/>
                  <a:lumOff val="40000"/>
                </a:schemeClr>
              </a:gs>
              <a:gs pos="100000">
                <a:schemeClr val="accent4">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a:extLst>
              <a:ext uri="{FF2B5EF4-FFF2-40B4-BE49-F238E27FC236}">
                <a16:creationId xmlns:a16="http://schemas.microsoft.com/office/drawing/2014/main" xmlns="" id="{ED1372A0-BA8B-494C-8E24-8CAAE8908E69}"/>
              </a:ext>
            </a:extLst>
          </p:cNvPr>
          <p:cNvSpPr/>
          <p:nvPr/>
        </p:nvSpPr>
        <p:spPr>
          <a:xfrm>
            <a:off x="734652" y="3827771"/>
            <a:ext cx="1891432" cy="1819787"/>
          </a:xfrm>
          <a:prstGeom prst="roundRect">
            <a:avLst/>
          </a:prstGeom>
          <a:gradFill>
            <a:gsLst>
              <a:gs pos="0">
                <a:schemeClr val="accent5">
                  <a:lumMod val="60000"/>
                  <a:lumOff val="40000"/>
                </a:schemeClr>
              </a:gs>
              <a:gs pos="100000">
                <a:schemeClr val="accent5">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a:extLst>
              <a:ext uri="{FF2B5EF4-FFF2-40B4-BE49-F238E27FC236}">
                <a16:creationId xmlns:a16="http://schemas.microsoft.com/office/drawing/2014/main" xmlns="" id="{3AEFB1DB-92CD-AB43-9328-D2F6B4B6FFE5}"/>
              </a:ext>
            </a:extLst>
          </p:cNvPr>
          <p:cNvSpPr/>
          <p:nvPr/>
        </p:nvSpPr>
        <p:spPr>
          <a:xfrm>
            <a:off x="754039" y="5750819"/>
            <a:ext cx="1891432" cy="1975012"/>
          </a:xfrm>
          <a:prstGeom prst="roundRect">
            <a:avLst/>
          </a:prstGeom>
          <a:gradFill>
            <a:gsLst>
              <a:gs pos="0">
                <a:srgbClr val="FF99CC">
                  <a:lumMod val="60000"/>
                  <a:lumOff val="40000"/>
                </a:srgbClr>
              </a:gs>
              <a:gs pos="100000">
                <a:srgbClr val="FF99CC">
                  <a:lumMod val="40000"/>
                  <a:lumOff val="6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a:extLst>
              <a:ext uri="{FF2B5EF4-FFF2-40B4-BE49-F238E27FC236}">
                <a16:creationId xmlns:a16="http://schemas.microsoft.com/office/drawing/2014/main" xmlns="" id="{098FF73C-A494-2248-A203-0CA92EB52D1C}"/>
              </a:ext>
            </a:extLst>
          </p:cNvPr>
          <p:cNvSpPr/>
          <p:nvPr/>
        </p:nvSpPr>
        <p:spPr>
          <a:xfrm>
            <a:off x="777093" y="7824026"/>
            <a:ext cx="1891432" cy="1829994"/>
          </a:xfrm>
          <a:prstGeom prst="roundRect">
            <a:avLst/>
          </a:prstGeom>
          <a:gradFill>
            <a:gsLst>
              <a:gs pos="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xmlns="" id="{4FCC0310-BB09-CD46-AA22-2461BE40E5D1}"/>
              </a:ext>
            </a:extLst>
          </p:cNvPr>
          <p:cNvSpPr txBox="1"/>
          <p:nvPr/>
        </p:nvSpPr>
        <p:spPr>
          <a:xfrm>
            <a:off x="701345" y="3866280"/>
            <a:ext cx="1891431" cy="307777"/>
          </a:xfrm>
          <a:prstGeom prst="rect">
            <a:avLst/>
          </a:prstGeom>
          <a:noFill/>
        </p:spPr>
        <p:txBody>
          <a:bodyPr wrap="square" rtlCol="0">
            <a:spAutoFit/>
          </a:bodyPr>
          <a:lstStyle/>
          <a:p>
            <a:pPr algn="ctr"/>
            <a:r>
              <a:rPr lang="ja-JP" altLang="en-US" sz="14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がん検診</a:t>
            </a:r>
          </a:p>
        </p:txBody>
      </p:sp>
      <p:sp>
        <p:nvSpPr>
          <p:cNvPr id="15" name="テキスト ボックス 14">
            <a:extLst>
              <a:ext uri="{FF2B5EF4-FFF2-40B4-BE49-F238E27FC236}">
                <a16:creationId xmlns:a16="http://schemas.microsoft.com/office/drawing/2014/main" xmlns="" id="{DA3D4F53-EDBD-4C4C-A656-249AF4C83804}"/>
              </a:ext>
            </a:extLst>
          </p:cNvPr>
          <p:cNvSpPr txBox="1"/>
          <p:nvPr/>
        </p:nvSpPr>
        <p:spPr>
          <a:xfrm>
            <a:off x="1388235" y="4173924"/>
            <a:ext cx="1219778" cy="769441"/>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がんを早期発見し、適切な治療に結びつけます。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100" dirty="0">
                <a:latin typeface="Meiryo UI" panose="020B0604030504040204" pitchFamily="50" charset="-128"/>
                <a:ea typeface="Meiryo UI" panose="020B0604030504040204" pitchFamily="50" charset="-128"/>
                <a:cs typeface="Meiryo UI" panose="020B0604030504040204" pitchFamily="50" charset="-128"/>
              </a:rPr>
              <a:t>主に行われるのは、</a:t>
            </a:r>
          </a:p>
        </p:txBody>
      </p:sp>
      <p:sp>
        <p:nvSpPr>
          <p:cNvPr id="48" name="角丸四角形 47">
            <a:extLst>
              <a:ext uri="{FF2B5EF4-FFF2-40B4-BE49-F238E27FC236}">
                <a16:creationId xmlns:a16="http://schemas.microsoft.com/office/drawing/2014/main" xmlns="" id="{3AEFB1DB-92CD-AB43-9328-D2F6B4B6FFE5}"/>
              </a:ext>
            </a:extLst>
          </p:cNvPr>
          <p:cNvSpPr/>
          <p:nvPr/>
        </p:nvSpPr>
        <p:spPr>
          <a:xfrm>
            <a:off x="4928045" y="5750816"/>
            <a:ext cx="1891432" cy="1975013"/>
          </a:xfrm>
          <a:prstGeom prst="roundRect">
            <a:avLst/>
          </a:prstGeom>
          <a:gradFill>
            <a:gsLst>
              <a:gs pos="0">
                <a:srgbClr val="FF99CC">
                  <a:lumMod val="60000"/>
                  <a:lumOff val="40000"/>
                </a:srgbClr>
              </a:gs>
              <a:gs pos="100000">
                <a:srgbClr val="FF99CC">
                  <a:lumMod val="40000"/>
                  <a:lumOff val="6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xmlns="" id="{382BE2DE-7579-DE4F-AB56-C4DCD72D366E}"/>
              </a:ext>
            </a:extLst>
          </p:cNvPr>
          <p:cNvSpPr txBox="1"/>
          <p:nvPr/>
        </p:nvSpPr>
        <p:spPr>
          <a:xfrm>
            <a:off x="1392125" y="8154716"/>
            <a:ext cx="1264519" cy="769441"/>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健康づくりに役立つ取組み</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健診の受診、自治体が主催する健康イベントへ</a:t>
            </a:r>
          </a:p>
        </p:txBody>
      </p:sp>
      <p:sp>
        <p:nvSpPr>
          <p:cNvPr id="32" name="テキスト ボックス 31">
            <a:extLst>
              <a:ext uri="{FF2B5EF4-FFF2-40B4-BE49-F238E27FC236}">
                <a16:creationId xmlns:a16="http://schemas.microsoft.com/office/drawing/2014/main" xmlns="" id="{0501B608-D404-1A48-9E9B-9F9BDD1B452B}"/>
              </a:ext>
            </a:extLst>
          </p:cNvPr>
          <p:cNvSpPr txBox="1"/>
          <p:nvPr/>
        </p:nvSpPr>
        <p:spPr>
          <a:xfrm>
            <a:off x="788548" y="7841332"/>
            <a:ext cx="1868378" cy="307777"/>
          </a:xfrm>
          <a:prstGeom prst="rect">
            <a:avLst/>
          </a:prstGeom>
          <a:noFill/>
        </p:spPr>
        <p:txBody>
          <a:bodyPr wrap="square" rtlCol="0">
            <a:spAutoFit/>
          </a:bodyPr>
          <a:lstStyle/>
          <a:p>
            <a:pPr algn="ct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健康ポイント</a:t>
            </a:r>
          </a:p>
        </p:txBody>
      </p:sp>
      <p:sp>
        <p:nvSpPr>
          <p:cNvPr id="35" name="テキスト ボックス 34">
            <a:extLst>
              <a:ext uri="{FF2B5EF4-FFF2-40B4-BE49-F238E27FC236}">
                <a16:creationId xmlns:a16="http://schemas.microsoft.com/office/drawing/2014/main" xmlns="" id="{DB47668E-1683-394C-B6A5-04B2D6BA28EA}"/>
              </a:ext>
            </a:extLst>
          </p:cNvPr>
          <p:cNvSpPr txBox="1"/>
          <p:nvPr/>
        </p:nvSpPr>
        <p:spPr>
          <a:xfrm>
            <a:off x="574755" y="9905197"/>
            <a:ext cx="6441187" cy="340519"/>
          </a:xfrm>
          <a:prstGeom prst="roundRect">
            <a:avLst/>
          </a:prstGeom>
          <a:solidFill>
            <a:schemeClr val="bg1"/>
          </a:solid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地域により内容が異なる場合がありますのであなたの地域情報をゲットしてみてください</a:t>
            </a:r>
          </a:p>
        </p:txBody>
      </p:sp>
      <p:sp>
        <p:nvSpPr>
          <p:cNvPr id="36" name="テキスト ボックス 35">
            <a:extLst>
              <a:ext uri="{FF2B5EF4-FFF2-40B4-BE49-F238E27FC236}">
                <a16:creationId xmlns:a16="http://schemas.microsoft.com/office/drawing/2014/main" xmlns="" id="{CC42AE6F-04EE-834F-88E2-4953A82C23D2}"/>
              </a:ext>
            </a:extLst>
          </p:cNvPr>
          <p:cNvSpPr txBox="1"/>
          <p:nvPr/>
        </p:nvSpPr>
        <p:spPr>
          <a:xfrm>
            <a:off x="734653" y="1362190"/>
            <a:ext cx="6101740" cy="369332"/>
          </a:xfrm>
          <a:prstGeom prst="rect">
            <a:avLst/>
          </a:prstGeom>
          <a:solidFill>
            <a:schemeClr val="accent1"/>
          </a:solidFill>
          <a:effectLst>
            <a:outerShdw blurRad="57150" dist="19050" dir="5400000" algn="ctr" rotWithShape="0">
              <a:schemeClr val="tx1">
                <a:alpha val="63000"/>
              </a:scheme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ja-JP" b="1" dirty="0">
                <a:solidFill>
                  <a:schemeClr val="bg1"/>
                </a:solidFill>
                <a:latin typeface="A-OTF Gothic MB101 Pro B" panose="020B0400000000000000" pitchFamily="34" charset="-128"/>
                <a:ea typeface="A-OTF Gothic MB101 Pro B" panose="020B0400000000000000" pitchFamily="34" charset="-128"/>
              </a:rPr>
              <a:t>〈</a:t>
            </a:r>
            <a:r>
              <a:rPr lang="ja-JP" altLang="en-US" b="1">
                <a:solidFill>
                  <a:schemeClr val="bg1"/>
                </a:solidFill>
                <a:latin typeface="A-OTF Gothic MB101 Pro B" panose="020B0400000000000000" pitchFamily="34" charset="-128"/>
                <a:ea typeface="A-OTF Gothic MB101 Pro B" panose="020B0400000000000000" pitchFamily="34" charset="-128"/>
              </a:rPr>
              <a:t>たとえば以下のような取組みが行われています</a:t>
            </a:r>
            <a:r>
              <a:rPr lang="en-US" altLang="ja-JP" b="1" dirty="0">
                <a:solidFill>
                  <a:schemeClr val="bg1"/>
                </a:solidFill>
                <a:latin typeface="A-OTF Gothic MB101 Pro B" panose="020B0400000000000000" pitchFamily="34" charset="-128"/>
                <a:ea typeface="A-OTF Gothic MB101 Pro B" panose="020B0400000000000000" pitchFamily="34" charset="-128"/>
              </a:rPr>
              <a:t>〉</a:t>
            </a:r>
          </a:p>
        </p:txBody>
      </p:sp>
      <p:sp>
        <p:nvSpPr>
          <p:cNvPr id="37" name="テキスト ボックス 36">
            <a:extLst>
              <a:ext uri="{FF2B5EF4-FFF2-40B4-BE49-F238E27FC236}">
                <a16:creationId xmlns:a16="http://schemas.microsoft.com/office/drawing/2014/main" xmlns="" id="{AEB1EFA7-4CCD-C345-9FD7-E0584E0F593A}"/>
              </a:ext>
            </a:extLst>
          </p:cNvPr>
          <p:cNvSpPr txBox="1"/>
          <p:nvPr/>
        </p:nvSpPr>
        <p:spPr>
          <a:xfrm>
            <a:off x="1709089" y="602915"/>
            <a:ext cx="3924472" cy="800219"/>
          </a:xfrm>
          <a:prstGeom prst="rect">
            <a:avLst/>
          </a:prstGeom>
          <a:noFill/>
        </p:spPr>
        <p:txBody>
          <a:bodyPr wrap="none" rtlCol="0">
            <a:spAutoFit/>
          </a:bodyPr>
          <a:lstStyle/>
          <a:p>
            <a:pPr algn="ctr"/>
            <a:r>
              <a:rPr lang="ja-JP" altLang="en-US" sz="2300" b="1" dirty="0">
                <a:latin typeface="Meiryo UI" panose="020B0604030504040204" pitchFamily="50" charset="-128"/>
                <a:ea typeface="Meiryo UI" panose="020B0604030504040204" pitchFamily="50" charset="-128"/>
                <a:cs typeface="Meiryo UI" panose="020B0604030504040204" pitchFamily="50" charset="-128"/>
              </a:rPr>
              <a:t>お住まいの地域の健康づくり</a:t>
            </a:r>
            <a:endParaRPr lang="en-US" altLang="ja-JP" sz="23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300" b="1" dirty="0">
                <a:latin typeface="Meiryo UI" panose="020B0604030504040204" pitchFamily="50" charset="-128"/>
                <a:ea typeface="Meiryo UI" panose="020B0604030504040204" pitchFamily="50" charset="-128"/>
                <a:cs typeface="Meiryo UI" panose="020B0604030504040204" pitchFamily="50" charset="-128"/>
              </a:rPr>
              <a:t>事業について確認してみましょう</a:t>
            </a:r>
          </a:p>
        </p:txBody>
      </p:sp>
      <p:sp>
        <p:nvSpPr>
          <p:cNvPr id="49" name="角丸四角形 48">
            <a:extLst>
              <a:ext uri="{FF2B5EF4-FFF2-40B4-BE49-F238E27FC236}">
                <a16:creationId xmlns:a16="http://schemas.microsoft.com/office/drawing/2014/main" xmlns="" id="{098FF73C-A494-2248-A203-0CA92EB52D1C}"/>
              </a:ext>
            </a:extLst>
          </p:cNvPr>
          <p:cNvSpPr/>
          <p:nvPr/>
        </p:nvSpPr>
        <p:spPr>
          <a:xfrm>
            <a:off x="2831864" y="7811540"/>
            <a:ext cx="1891431" cy="1829992"/>
          </a:xfrm>
          <a:prstGeom prst="roundRect">
            <a:avLst/>
          </a:prstGeom>
          <a:gradFill>
            <a:gsLst>
              <a:gs pos="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a:extLst>
              <a:ext uri="{FF2B5EF4-FFF2-40B4-BE49-F238E27FC236}">
                <a16:creationId xmlns:a16="http://schemas.microsoft.com/office/drawing/2014/main" xmlns="" id="{098FF73C-A494-2248-A203-0CA92EB52D1C}"/>
              </a:ext>
            </a:extLst>
          </p:cNvPr>
          <p:cNvSpPr/>
          <p:nvPr/>
        </p:nvSpPr>
        <p:spPr>
          <a:xfrm>
            <a:off x="4928046" y="7838198"/>
            <a:ext cx="1891432" cy="1815822"/>
          </a:xfrm>
          <a:prstGeom prst="roundRect">
            <a:avLst/>
          </a:prstGeom>
          <a:gradFill>
            <a:gsLst>
              <a:gs pos="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xmlns="" id="{7B6880F9-5609-554D-BB67-04F6DA4664BA}"/>
              </a:ext>
            </a:extLst>
          </p:cNvPr>
          <p:cNvSpPr txBox="1"/>
          <p:nvPr/>
        </p:nvSpPr>
        <p:spPr>
          <a:xfrm>
            <a:off x="4942706" y="7864972"/>
            <a:ext cx="1890408" cy="523220"/>
          </a:xfrm>
          <a:prstGeom prst="rect">
            <a:avLst/>
          </a:prstGeom>
          <a:noFill/>
        </p:spPr>
        <p:txBody>
          <a:bodyPr wrap="square" rtlCol="0">
            <a:spAutoFit/>
          </a:bodyPr>
          <a:lstStyle/>
          <a:p>
            <a:pPr algn="ct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保健所・保健センター・</a:t>
            </a:r>
            <a:endParaRPr lang="en-US" altLang="ja-JP" sz="1400"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地域包括支援センター</a:t>
            </a:r>
          </a:p>
        </p:txBody>
      </p:sp>
      <p:sp>
        <p:nvSpPr>
          <p:cNvPr id="33" name="テキスト ボックス 32">
            <a:extLst>
              <a:ext uri="{FF2B5EF4-FFF2-40B4-BE49-F238E27FC236}">
                <a16:creationId xmlns:a16="http://schemas.microsoft.com/office/drawing/2014/main" xmlns="" id="{8CEBAD66-5667-7C42-B61D-9BBF7107B504}"/>
              </a:ext>
            </a:extLst>
          </p:cNvPr>
          <p:cNvSpPr txBox="1"/>
          <p:nvPr/>
        </p:nvSpPr>
        <p:spPr>
          <a:xfrm>
            <a:off x="5648082" y="8354302"/>
            <a:ext cx="1111380" cy="769441"/>
          </a:xfrm>
          <a:prstGeom prst="rect">
            <a:avLst/>
          </a:prstGeom>
          <a:noFill/>
        </p:spPr>
        <p:txBody>
          <a:bodyPr wrap="square" rtlCol="0">
            <a:spAutoFit/>
          </a:bodyPr>
          <a:lstStyle/>
          <a:p>
            <a:pPr algn="just"/>
            <a:r>
              <a:rPr lang="ja-JP" altLang="en-US" sz="1100" dirty="0">
                <a:latin typeface="Meiryo UI" panose="020B0604030504040204" pitchFamily="50" charset="-128"/>
                <a:ea typeface="Meiryo UI" panose="020B0604030504040204" pitchFamily="50" charset="-128"/>
                <a:cs typeface="Meiryo UI" panose="020B0604030504040204" pitchFamily="50" charset="-128"/>
              </a:rPr>
              <a:t>介護やメンタルケア、悩み事などを無料で相談することが出来ます。</a:t>
            </a:r>
          </a:p>
        </p:txBody>
      </p:sp>
      <p:sp>
        <p:nvSpPr>
          <p:cNvPr id="30" name="テキスト ボックス 29">
            <a:extLst>
              <a:ext uri="{FF2B5EF4-FFF2-40B4-BE49-F238E27FC236}">
                <a16:creationId xmlns:a16="http://schemas.microsoft.com/office/drawing/2014/main" xmlns="" id="{BE17CB92-D6B0-8945-A6CE-56345AF313F4}"/>
              </a:ext>
            </a:extLst>
          </p:cNvPr>
          <p:cNvSpPr txBox="1"/>
          <p:nvPr/>
        </p:nvSpPr>
        <p:spPr>
          <a:xfrm>
            <a:off x="5067011" y="5768984"/>
            <a:ext cx="1668336" cy="307777"/>
          </a:xfrm>
          <a:prstGeom prst="rect">
            <a:avLst/>
          </a:prstGeom>
          <a:noFill/>
        </p:spPr>
        <p:txBody>
          <a:bodyPr wrap="square" rtlCol="0">
            <a:spAutoFit/>
          </a:bodyPr>
          <a:lstStyle/>
          <a:p>
            <a:pPr algn="ctr"/>
            <a:r>
              <a:rPr lang="ja-JP"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健康相談窓口</a:t>
            </a:r>
            <a:endPar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xmlns="" id="{95666BC0-5EF3-9248-B1B8-5D0F706D764C}"/>
              </a:ext>
            </a:extLst>
          </p:cNvPr>
          <p:cNvSpPr txBox="1"/>
          <p:nvPr/>
        </p:nvSpPr>
        <p:spPr>
          <a:xfrm>
            <a:off x="5620266" y="6132438"/>
            <a:ext cx="1182074" cy="769441"/>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電話やメール、特設会場を設けての無料相談窓口を開設。高血圧、</a:t>
            </a:r>
          </a:p>
        </p:txBody>
      </p:sp>
      <p:sp>
        <p:nvSpPr>
          <p:cNvPr id="51" name="角丸四角形 50">
            <a:extLst>
              <a:ext uri="{FF2B5EF4-FFF2-40B4-BE49-F238E27FC236}">
                <a16:creationId xmlns:a16="http://schemas.microsoft.com/office/drawing/2014/main" xmlns="" id="{ED1372A0-BA8B-494C-8E24-8CAAE8908E69}"/>
              </a:ext>
            </a:extLst>
          </p:cNvPr>
          <p:cNvSpPr/>
          <p:nvPr/>
        </p:nvSpPr>
        <p:spPr>
          <a:xfrm>
            <a:off x="2814695" y="3827770"/>
            <a:ext cx="1891431" cy="1819787"/>
          </a:xfrm>
          <a:prstGeom prst="roundRect">
            <a:avLst/>
          </a:prstGeom>
          <a:gradFill>
            <a:gsLst>
              <a:gs pos="0">
                <a:schemeClr val="accent5">
                  <a:lumMod val="60000"/>
                  <a:lumOff val="40000"/>
                </a:schemeClr>
              </a:gs>
              <a:gs pos="100000">
                <a:schemeClr val="accent5">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a:extLst>
              <a:ext uri="{FF2B5EF4-FFF2-40B4-BE49-F238E27FC236}">
                <a16:creationId xmlns:a16="http://schemas.microsoft.com/office/drawing/2014/main" xmlns="" id="{ED1372A0-BA8B-494C-8E24-8CAAE8908E69}"/>
              </a:ext>
            </a:extLst>
          </p:cNvPr>
          <p:cNvSpPr/>
          <p:nvPr/>
        </p:nvSpPr>
        <p:spPr>
          <a:xfrm>
            <a:off x="4928045" y="3827771"/>
            <a:ext cx="1891432" cy="1819787"/>
          </a:xfrm>
          <a:prstGeom prst="roundRect">
            <a:avLst/>
          </a:prstGeom>
          <a:gradFill>
            <a:gsLst>
              <a:gs pos="0">
                <a:schemeClr val="accent5">
                  <a:lumMod val="60000"/>
                  <a:lumOff val="40000"/>
                </a:schemeClr>
              </a:gs>
              <a:gs pos="100000">
                <a:schemeClr val="accent5">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bg2">
                  <a:lumMod val="1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xmlns="" id="{3B2E1E6E-B173-0F46-ABE6-F4C3B7FB372E}"/>
              </a:ext>
            </a:extLst>
          </p:cNvPr>
          <p:cNvSpPr txBox="1"/>
          <p:nvPr/>
        </p:nvSpPr>
        <p:spPr>
          <a:xfrm>
            <a:off x="3414986" y="4234865"/>
            <a:ext cx="1257370" cy="769441"/>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感染</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症</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を防ぎ健康な生活を送るとともに、社会的な蔓延を防ぐために</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自治</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xmlns="" id="{45DF6AFC-93C9-634D-80C0-345D02F47EDC}"/>
              </a:ext>
            </a:extLst>
          </p:cNvPr>
          <p:cNvSpPr txBox="1"/>
          <p:nvPr/>
        </p:nvSpPr>
        <p:spPr>
          <a:xfrm>
            <a:off x="3099218" y="3807735"/>
            <a:ext cx="1891431" cy="461665"/>
          </a:xfrm>
          <a:prstGeom prst="rect">
            <a:avLst/>
          </a:prstGeom>
          <a:noFill/>
        </p:spPr>
        <p:txBody>
          <a:bodyPr wrap="square" rtlCol="0">
            <a:spAutoFit/>
          </a:bodyPr>
          <a:lstStyle/>
          <a:p>
            <a:r>
              <a:rPr lang="ja-JP" altLang="ja-JP"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インフルエンザ</a:t>
            </a:r>
            <a:r>
              <a:rPr lang="ja-JP" altLang="en-US"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予防接種</a:t>
            </a:r>
            <a:r>
              <a:rPr lang="ja-JP" altLang="en-US"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の費用補助</a:t>
            </a:r>
            <a:endParaRPr lang="ja-JP" altLang="ja-JP"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xmlns="" id="{0FAECD71-3846-C54F-980D-90B750EEC2DC}"/>
              </a:ext>
            </a:extLst>
          </p:cNvPr>
          <p:cNvSpPr txBox="1"/>
          <p:nvPr/>
        </p:nvSpPr>
        <p:spPr>
          <a:xfrm>
            <a:off x="857356" y="5782632"/>
            <a:ext cx="1673320" cy="307777"/>
          </a:xfrm>
          <a:prstGeom prst="rect">
            <a:avLst/>
          </a:prstGeom>
          <a:noFill/>
        </p:spPr>
        <p:txBody>
          <a:bodyPr wrap="square" rtlCol="0">
            <a:spAutoFit/>
          </a:bodyPr>
          <a:lstStyle/>
          <a:p>
            <a:pPr algn="ctr"/>
            <a:r>
              <a:rPr lang="zh-TW"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歯科</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検診</a:t>
            </a:r>
            <a:endParaRPr lang="zh-TW"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a:extLst>
              <a:ext uri="{FF2B5EF4-FFF2-40B4-BE49-F238E27FC236}">
                <a16:creationId xmlns:a16="http://schemas.microsoft.com/office/drawing/2014/main" xmlns="" id="{3AEFB1DB-92CD-AB43-9328-D2F6B4B6FFE5}"/>
              </a:ext>
            </a:extLst>
          </p:cNvPr>
          <p:cNvSpPr/>
          <p:nvPr/>
        </p:nvSpPr>
        <p:spPr>
          <a:xfrm>
            <a:off x="2831863" y="5750817"/>
            <a:ext cx="1937259" cy="1975012"/>
          </a:xfrm>
          <a:prstGeom prst="roundRect">
            <a:avLst/>
          </a:prstGeom>
          <a:gradFill>
            <a:gsLst>
              <a:gs pos="0">
                <a:srgbClr val="FF99CC">
                  <a:lumMod val="60000"/>
                  <a:lumOff val="40000"/>
                </a:srgbClr>
              </a:gs>
              <a:gs pos="100000">
                <a:srgbClr val="FF99CC">
                  <a:lumMod val="40000"/>
                  <a:lumOff val="6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xmlns="" id="{216B4199-0494-F944-80F0-F28D0387D6D9}"/>
              </a:ext>
            </a:extLst>
          </p:cNvPr>
          <p:cNvSpPr txBox="1"/>
          <p:nvPr/>
        </p:nvSpPr>
        <p:spPr>
          <a:xfrm>
            <a:off x="3509545" y="6110452"/>
            <a:ext cx="1203263" cy="769441"/>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医師や保健師、健康運動指導士などが講師となって、生活習慣病の</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予</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326172" y="5783668"/>
            <a:ext cx="902811" cy="307777"/>
          </a:xfrm>
          <a:prstGeom prst="rect">
            <a:avLst/>
          </a:prstGeom>
        </p:spPr>
        <p:txBody>
          <a:bodyPr wrap="none">
            <a:spAutoFit/>
          </a:bodyPr>
          <a:lstStyle/>
          <a:p>
            <a:r>
              <a:rPr lang="ja-JP"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健康講座</a:t>
            </a:r>
          </a:p>
        </p:txBody>
      </p:sp>
      <p:sp>
        <p:nvSpPr>
          <p:cNvPr id="25" name="テキスト ボックス 24">
            <a:extLst>
              <a:ext uri="{FF2B5EF4-FFF2-40B4-BE49-F238E27FC236}">
                <a16:creationId xmlns:a16="http://schemas.microsoft.com/office/drawing/2014/main" xmlns="" id="{0D89F8EF-A2F7-D649-888B-5E256FF85B23}"/>
              </a:ext>
            </a:extLst>
          </p:cNvPr>
          <p:cNvSpPr txBox="1"/>
          <p:nvPr/>
        </p:nvSpPr>
        <p:spPr>
          <a:xfrm>
            <a:off x="3565399" y="8169415"/>
            <a:ext cx="1165525" cy="76944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予め契約</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を結んだ施設の宿泊料金の一部を自治体</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助成</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し、</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xmlns="" id="{66F21307-BA27-474F-8F59-530BE7C7C0D3}"/>
              </a:ext>
            </a:extLst>
          </p:cNvPr>
          <p:cNvSpPr txBox="1"/>
          <p:nvPr/>
        </p:nvSpPr>
        <p:spPr>
          <a:xfrm>
            <a:off x="2837748" y="7870672"/>
            <a:ext cx="1868378" cy="307777"/>
          </a:xfrm>
          <a:prstGeom prst="rect">
            <a:avLst/>
          </a:prstGeom>
          <a:noFill/>
        </p:spPr>
        <p:txBody>
          <a:bodyPr wrap="square" rtlCol="0">
            <a:spAutoFit/>
          </a:bodyPr>
          <a:lstStyle/>
          <a:p>
            <a:pPr algn="ct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保養施設の利用補助</a:t>
            </a:r>
          </a:p>
        </p:txBody>
      </p:sp>
      <p:sp>
        <p:nvSpPr>
          <p:cNvPr id="42" name="テキスト ボックス 41">
            <a:extLst>
              <a:ext uri="{FF2B5EF4-FFF2-40B4-BE49-F238E27FC236}">
                <a16:creationId xmlns:a16="http://schemas.microsoft.com/office/drawing/2014/main" xmlns="" id="{3B2E1E6E-B173-0F46-ABE6-F4C3B7FB372E}"/>
              </a:ext>
            </a:extLst>
          </p:cNvPr>
          <p:cNvSpPr txBox="1"/>
          <p:nvPr/>
        </p:nvSpPr>
        <p:spPr>
          <a:xfrm>
            <a:off x="1403228" y="6128736"/>
            <a:ext cx="1236503" cy="76944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口内の健康は糖尿病などの生活習慣病と密接に関係しています。</a:t>
            </a:r>
          </a:p>
        </p:txBody>
      </p:sp>
      <p:sp>
        <p:nvSpPr>
          <p:cNvPr id="8" name="テキスト ボックス 7">
            <a:extLst>
              <a:ext uri="{FF2B5EF4-FFF2-40B4-BE49-F238E27FC236}">
                <a16:creationId xmlns:a16="http://schemas.microsoft.com/office/drawing/2014/main" xmlns="" id="{17BA2F7D-822A-564A-B0B3-EDCDA4E48B02}"/>
              </a:ext>
            </a:extLst>
          </p:cNvPr>
          <p:cNvSpPr txBox="1"/>
          <p:nvPr/>
        </p:nvSpPr>
        <p:spPr>
          <a:xfrm>
            <a:off x="5573309" y="4221493"/>
            <a:ext cx="1259805" cy="769441"/>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疾病の早期発見・早期治療、生活習慣病の予防を目的として健康の</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保持</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xmlns="" id="{49B655AE-768E-164B-B4DE-5E1EB428ECE6}"/>
              </a:ext>
            </a:extLst>
          </p:cNvPr>
          <p:cNvSpPr txBox="1"/>
          <p:nvPr/>
        </p:nvSpPr>
        <p:spPr>
          <a:xfrm>
            <a:off x="4944960" y="3853414"/>
            <a:ext cx="1890408" cy="307777"/>
          </a:xfrm>
          <a:prstGeom prst="rect">
            <a:avLst/>
          </a:prstGeom>
          <a:noFill/>
        </p:spPr>
        <p:txBody>
          <a:bodyPr wrap="square" rtlCol="0">
            <a:spAutoFit/>
          </a:bodyPr>
          <a:lstStyle/>
          <a:p>
            <a:pPr algn="ctr"/>
            <a:r>
              <a:rPr lang="ja-JP" altLang="en-US" sz="14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人間ドック・脳ドック</a:t>
            </a:r>
          </a:p>
        </p:txBody>
      </p:sp>
      <p:sp>
        <p:nvSpPr>
          <p:cNvPr id="63" name="テキスト ボックス 62">
            <a:extLst>
              <a:ext uri="{FF2B5EF4-FFF2-40B4-BE49-F238E27FC236}">
                <a16:creationId xmlns:a16="http://schemas.microsoft.com/office/drawing/2014/main" xmlns="" id="{F625E690-7A89-43E4-B976-4704B0D06426}"/>
              </a:ext>
            </a:extLst>
          </p:cNvPr>
          <p:cNvSpPr txBox="1"/>
          <p:nvPr/>
        </p:nvSpPr>
        <p:spPr>
          <a:xfrm>
            <a:off x="783974" y="4849553"/>
            <a:ext cx="1890408" cy="769441"/>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胃</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がん</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・大腸がん・肺がん・乳がん・子宮がん検診です。数百円〜数千円の自己負担で受けられます。</a:t>
            </a:r>
          </a:p>
        </p:txBody>
      </p:sp>
      <p:sp>
        <p:nvSpPr>
          <p:cNvPr id="65" name="テキスト ボックス 64">
            <a:extLst>
              <a:ext uri="{FF2B5EF4-FFF2-40B4-BE49-F238E27FC236}">
                <a16:creationId xmlns:a16="http://schemas.microsoft.com/office/drawing/2014/main" xmlns="" id="{B15B9F0A-3A94-4476-A32F-3B2980FA8216}"/>
              </a:ext>
            </a:extLst>
          </p:cNvPr>
          <p:cNvSpPr txBox="1"/>
          <p:nvPr/>
        </p:nvSpPr>
        <p:spPr>
          <a:xfrm>
            <a:off x="2852205" y="4900593"/>
            <a:ext cx="1891431"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体が</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予防接種</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費用</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助成</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を行っています。</a:t>
            </a:r>
          </a:p>
        </p:txBody>
      </p:sp>
      <p:sp>
        <p:nvSpPr>
          <p:cNvPr id="67" name="テキスト ボックス 66">
            <a:extLst>
              <a:ext uri="{FF2B5EF4-FFF2-40B4-BE49-F238E27FC236}">
                <a16:creationId xmlns:a16="http://schemas.microsoft.com/office/drawing/2014/main" xmlns="" id="{45B7F0A1-26DB-447C-B74C-D791C8B6BC24}"/>
              </a:ext>
            </a:extLst>
          </p:cNvPr>
          <p:cNvSpPr txBox="1"/>
          <p:nvPr/>
        </p:nvSpPr>
        <p:spPr>
          <a:xfrm>
            <a:off x="5004288" y="4887831"/>
            <a:ext cx="1891431" cy="600164"/>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増進を図ります。</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自治体の</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助成金により自己負担が軽減され、受診しやすくなっています。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a:extLst>
              <a:ext uri="{FF2B5EF4-FFF2-40B4-BE49-F238E27FC236}">
                <a16:creationId xmlns:a16="http://schemas.microsoft.com/office/drawing/2014/main" xmlns="" id="{7C078498-F0A1-453B-8B55-262A0A7EF329}"/>
              </a:ext>
            </a:extLst>
          </p:cNvPr>
          <p:cNvSpPr txBox="1"/>
          <p:nvPr/>
        </p:nvSpPr>
        <p:spPr>
          <a:xfrm>
            <a:off x="747317" y="6820262"/>
            <a:ext cx="1891431"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歯周病予防や口腔の健康管理のため、主に一年に一度受診できます。</a:t>
            </a:r>
          </a:p>
        </p:txBody>
      </p:sp>
      <p:sp>
        <p:nvSpPr>
          <p:cNvPr id="71" name="テキスト ボックス 70">
            <a:extLst>
              <a:ext uri="{FF2B5EF4-FFF2-40B4-BE49-F238E27FC236}">
                <a16:creationId xmlns:a16="http://schemas.microsoft.com/office/drawing/2014/main" xmlns="" id="{5D7EC22F-26E5-4708-AD42-0046874F9BF1}"/>
              </a:ext>
            </a:extLst>
          </p:cNvPr>
          <p:cNvSpPr txBox="1"/>
          <p:nvPr/>
        </p:nvSpPr>
        <p:spPr>
          <a:xfrm>
            <a:off x="2918106" y="6797490"/>
            <a:ext cx="1830696" cy="769441"/>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防方法や運動習慣を身につけるための</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講座</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を開催します。</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多くの場合、</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無料で参加することができます。</a:t>
            </a:r>
          </a:p>
        </p:txBody>
      </p:sp>
      <p:sp>
        <p:nvSpPr>
          <p:cNvPr id="73" name="テキスト ボックス 72">
            <a:extLst>
              <a:ext uri="{FF2B5EF4-FFF2-40B4-BE49-F238E27FC236}">
                <a16:creationId xmlns:a16="http://schemas.microsoft.com/office/drawing/2014/main" xmlns="" id="{23A5F8A6-9A95-41EC-9271-017F9CE4C398}"/>
              </a:ext>
            </a:extLst>
          </p:cNvPr>
          <p:cNvSpPr txBox="1"/>
          <p:nvPr/>
        </p:nvSpPr>
        <p:spPr>
          <a:xfrm>
            <a:off x="5003945" y="6810122"/>
            <a:ext cx="1842812" cy="769441"/>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糖尿病などの生活習慣病や健診結果の見方、食生活などに関する相談</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アドバイスを受けることができます。</a:t>
            </a:r>
          </a:p>
        </p:txBody>
      </p:sp>
      <p:sp>
        <p:nvSpPr>
          <p:cNvPr id="77" name="テキスト ボックス 76">
            <a:extLst>
              <a:ext uri="{FF2B5EF4-FFF2-40B4-BE49-F238E27FC236}">
                <a16:creationId xmlns:a16="http://schemas.microsoft.com/office/drawing/2014/main" xmlns="" id="{9C844ADC-D0F4-49DE-8F6B-E96246323DAC}"/>
              </a:ext>
            </a:extLst>
          </p:cNvPr>
          <p:cNvSpPr txBox="1"/>
          <p:nvPr/>
        </p:nvSpPr>
        <p:spPr>
          <a:xfrm>
            <a:off x="834067" y="8841047"/>
            <a:ext cx="1834458" cy="938719"/>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の参加、禁煙チャレンジなど）でポイントが貯まります。獲得したポイントに応じて、健診割引券や景品</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など</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がもらえます。</a:t>
            </a:r>
          </a:p>
          <a:p>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a:extLst>
              <a:ext uri="{FF2B5EF4-FFF2-40B4-BE49-F238E27FC236}">
                <a16:creationId xmlns:a16="http://schemas.microsoft.com/office/drawing/2014/main" xmlns="" id="{43F3CD1E-D952-44CD-BBF9-6E5FDFF9C147}"/>
              </a:ext>
            </a:extLst>
          </p:cNvPr>
          <p:cNvSpPr txBox="1"/>
          <p:nvPr/>
        </p:nvSpPr>
        <p:spPr>
          <a:xfrm>
            <a:off x="2889988" y="8865072"/>
            <a:ext cx="1793254" cy="600164"/>
          </a:xfrm>
          <a:prstGeom prst="rect">
            <a:avLst/>
          </a:prstGeom>
          <a:noFill/>
        </p:spPr>
        <p:txBody>
          <a:bodyPr wrap="square" rtlCol="0">
            <a:spAutoFit/>
          </a:bodyPr>
          <a:lstStyle/>
          <a:p>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一般</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より安い料金で健康保持や増進のために利用できるようにしたものです。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a:extLst>
              <a:ext uri="{FF2B5EF4-FFF2-40B4-BE49-F238E27FC236}">
                <a16:creationId xmlns:a16="http://schemas.microsoft.com/office/drawing/2014/main" xmlns="" id="{3DFC94E5-CCC6-4773-AB94-7FE837B307EC}"/>
              </a:ext>
            </a:extLst>
          </p:cNvPr>
          <p:cNvSpPr txBox="1"/>
          <p:nvPr/>
        </p:nvSpPr>
        <p:spPr>
          <a:xfrm>
            <a:off x="1472504" y="2200372"/>
            <a:ext cx="1130525" cy="756000"/>
          </a:xfrm>
          <a:prstGeom prst="rect">
            <a:avLst/>
          </a:prstGeom>
          <a:noFill/>
        </p:spPr>
        <p:txBody>
          <a:bodyPr wrap="square" rtlCol="0">
            <a:no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40</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歳〜</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74</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歳の国民健康保険加入者を対象に、メタボリックシンド</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a:extLst>
              <a:ext uri="{FF2B5EF4-FFF2-40B4-BE49-F238E27FC236}">
                <a16:creationId xmlns:a16="http://schemas.microsoft.com/office/drawing/2014/main" xmlns="" id="{9970A13A-FD2F-4095-B2C6-244A14259278}"/>
              </a:ext>
            </a:extLst>
          </p:cNvPr>
          <p:cNvSpPr txBox="1"/>
          <p:nvPr/>
        </p:nvSpPr>
        <p:spPr>
          <a:xfrm>
            <a:off x="719340" y="1861202"/>
            <a:ext cx="1868378" cy="307777"/>
          </a:xfrm>
          <a:prstGeom prst="rect">
            <a:avLst/>
          </a:prstGeom>
          <a:noFill/>
        </p:spPr>
        <p:txBody>
          <a:bodyPr wrap="square" rtlCol="0">
            <a:spAutoFit/>
          </a:bodyPr>
          <a:lstStyle/>
          <a:p>
            <a:pPr algn="ctr"/>
            <a:r>
              <a:rPr lang="ja-JP" altLang="en-US" sz="1400" b="1" dirty="0">
                <a:solidFill>
                  <a:srgbClr val="009949"/>
                </a:solidFill>
                <a:latin typeface="Meiryo UI" panose="020B0604030504040204" pitchFamily="50" charset="-128"/>
                <a:ea typeface="Meiryo UI" panose="020B0604030504040204" pitchFamily="50" charset="-128"/>
                <a:cs typeface="Meiryo UI" panose="020B0604030504040204" pitchFamily="50" charset="-128"/>
              </a:rPr>
              <a:t>特定健診</a:t>
            </a:r>
          </a:p>
        </p:txBody>
      </p:sp>
      <p:sp>
        <p:nvSpPr>
          <p:cNvPr id="83" name="テキスト ボックス 82">
            <a:extLst>
              <a:ext uri="{FF2B5EF4-FFF2-40B4-BE49-F238E27FC236}">
                <a16:creationId xmlns:a16="http://schemas.microsoft.com/office/drawing/2014/main" xmlns="" id="{8D90B91A-E62A-4EFE-A8C5-727EB45821AB}"/>
              </a:ext>
            </a:extLst>
          </p:cNvPr>
          <p:cNvSpPr txBox="1"/>
          <p:nvPr/>
        </p:nvSpPr>
        <p:spPr>
          <a:xfrm>
            <a:off x="844176" y="2885905"/>
            <a:ext cx="1705688" cy="781903"/>
          </a:xfrm>
          <a:prstGeom prst="rect">
            <a:avLst/>
          </a:prstGeom>
          <a:noFill/>
        </p:spPr>
        <p:txBody>
          <a:bodyPr wrap="square" rtlCol="0">
            <a:no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ドロームの予防を目的とした</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度の</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健診です。費用は自治体により異なりますが、無料の場合もあります。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a:extLst>
              <a:ext uri="{FF2B5EF4-FFF2-40B4-BE49-F238E27FC236}">
                <a16:creationId xmlns:a16="http://schemas.microsoft.com/office/drawing/2014/main" xmlns="" id="{44B4A937-0C90-4E88-89AD-970B069090EA}"/>
              </a:ext>
            </a:extLst>
          </p:cNvPr>
          <p:cNvSpPr txBox="1"/>
          <p:nvPr/>
        </p:nvSpPr>
        <p:spPr>
          <a:xfrm>
            <a:off x="3454845" y="2200372"/>
            <a:ext cx="1266474" cy="756000"/>
          </a:xfrm>
          <a:prstGeom prst="rect">
            <a:avLst/>
          </a:prstGeom>
          <a:noFill/>
        </p:spPr>
        <p:txBody>
          <a:bodyPr wrap="square" rtlCol="0">
            <a:no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特定健診の結果、生活習慣病の発症リスクが高いと判定された人が対象</a:t>
            </a:r>
          </a:p>
        </p:txBody>
      </p:sp>
      <p:sp>
        <p:nvSpPr>
          <p:cNvPr id="86" name="テキスト ボックス 85">
            <a:extLst>
              <a:ext uri="{FF2B5EF4-FFF2-40B4-BE49-F238E27FC236}">
                <a16:creationId xmlns:a16="http://schemas.microsoft.com/office/drawing/2014/main" xmlns="" id="{FA7E1BCA-CD1F-4D80-A279-23394EED0FEC}"/>
              </a:ext>
            </a:extLst>
          </p:cNvPr>
          <p:cNvSpPr txBox="1"/>
          <p:nvPr/>
        </p:nvSpPr>
        <p:spPr>
          <a:xfrm>
            <a:off x="2846608" y="1859079"/>
            <a:ext cx="1868378" cy="307777"/>
          </a:xfrm>
          <a:prstGeom prst="rect">
            <a:avLst/>
          </a:prstGeom>
          <a:noFill/>
        </p:spPr>
        <p:txBody>
          <a:bodyPr wrap="square" rtlCol="0">
            <a:spAutoFit/>
          </a:bodyPr>
          <a:lstStyle/>
          <a:p>
            <a:pPr algn="ctr"/>
            <a:r>
              <a:rPr lang="zh-TW" altLang="en-US" sz="1400" b="1" dirty="0">
                <a:solidFill>
                  <a:srgbClr val="009949"/>
                </a:solidFill>
                <a:latin typeface="Meiryo UI" panose="020B0604030504040204" pitchFamily="50" charset="-128"/>
                <a:ea typeface="Meiryo UI" panose="020B0604030504040204" pitchFamily="50" charset="-128"/>
                <a:cs typeface="Meiryo UI" panose="020B0604030504040204" pitchFamily="50" charset="-128"/>
              </a:rPr>
              <a:t>特定保健指導</a:t>
            </a:r>
          </a:p>
        </p:txBody>
      </p:sp>
      <p:sp>
        <p:nvSpPr>
          <p:cNvPr id="87" name="テキスト ボックス 86">
            <a:extLst>
              <a:ext uri="{FF2B5EF4-FFF2-40B4-BE49-F238E27FC236}">
                <a16:creationId xmlns:a16="http://schemas.microsoft.com/office/drawing/2014/main" xmlns="" id="{D1DFA145-BE14-400F-A829-837A248AE316}"/>
              </a:ext>
            </a:extLst>
          </p:cNvPr>
          <p:cNvSpPr txBox="1"/>
          <p:nvPr/>
        </p:nvSpPr>
        <p:spPr>
          <a:xfrm>
            <a:off x="2920469" y="2887953"/>
            <a:ext cx="1777797" cy="862040"/>
          </a:xfrm>
          <a:prstGeom prst="rect">
            <a:avLst/>
          </a:prstGeom>
          <a:noFill/>
        </p:spPr>
        <p:txBody>
          <a:bodyPr wrap="square" rtlCol="0">
            <a:no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となります。保健師や管理栄養士と面談をして、一緒に生活習慣を見直し改善に取り組みます。</a:t>
            </a:r>
          </a:p>
        </p:txBody>
      </p:sp>
      <p:sp>
        <p:nvSpPr>
          <p:cNvPr id="89" name="テキスト ボックス 88">
            <a:extLst>
              <a:ext uri="{FF2B5EF4-FFF2-40B4-BE49-F238E27FC236}">
                <a16:creationId xmlns:a16="http://schemas.microsoft.com/office/drawing/2014/main" xmlns="" id="{46855C3D-3D4C-4A82-AAF5-37DACF2DC03C}"/>
              </a:ext>
            </a:extLst>
          </p:cNvPr>
          <p:cNvSpPr txBox="1"/>
          <p:nvPr/>
        </p:nvSpPr>
        <p:spPr>
          <a:xfrm>
            <a:off x="5633562" y="2192052"/>
            <a:ext cx="1213196" cy="769441"/>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国民健康保険で受診した医療費等の通知が届きます。医療機関等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a:extLst>
              <a:ext uri="{FF2B5EF4-FFF2-40B4-BE49-F238E27FC236}">
                <a16:creationId xmlns:a16="http://schemas.microsoft.com/office/drawing/2014/main" xmlns="" id="{DCB978E9-8BDB-49A8-9DDC-D922A783BB7A}"/>
              </a:ext>
            </a:extLst>
          </p:cNvPr>
          <p:cNvSpPr txBox="1"/>
          <p:nvPr/>
        </p:nvSpPr>
        <p:spPr>
          <a:xfrm>
            <a:off x="4999648" y="1892595"/>
            <a:ext cx="1868378" cy="307777"/>
          </a:xfrm>
          <a:prstGeom prst="rect">
            <a:avLst/>
          </a:prstGeom>
          <a:noFill/>
        </p:spPr>
        <p:txBody>
          <a:bodyPr wrap="square" rtlCol="0">
            <a:spAutoFit/>
          </a:bodyPr>
          <a:lstStyle/>
          <a:p>
            <a:pPr algn="ctr"/>
            <a:r>
              <a:rPr lang="ja-JP" altLang="en-US" sz="1400" b="1" dirty="0">
                <a:solidFill>
                  <a:srgbClr val="009949"/>
                </a:solidFill>
                <a:latin typeface="Meiryo UI" panose="020B0604030504040204" pitchFamily="50" charset="-128"/>
                <a:ea typeface="Meiryo UI" panose="020B0604030504040204" pitchFamily="50" charset="-128"/>
                <a:cs typeface="Meiryo UI" panose="020B0604030504040204" pitchFamily="50" charset="-128"/>
              </a:rPr>
              <a:t>医療費のお知らせ送付</a:t>
            </a:r>
          </a:p>
        </p:txBody>
      </p:sp>
      <p:sp>
        <p:nvSpPr>
          <p:cNvPr id="91" name="テキスト ボックス 90">
            <a:extLst>
              <a:ext uri="{FF2B5EF4-FFF2-40B4-BE49-F238E27FC236}">
                <a16:creationId xmlns:a16="http://schemas.microsoft.com/office/drawing/2014/main" xmlns="" id="{2042AB64-C8EF-4D7A-87B0-2A8B8F94D426}"/>
              </a:ext>
            </a:extLst>
          </p:cNvPr>
          <p:cNvSpPr txBox="1"/>
          <p:nvPr/>
        </p:nvSpPr>
        <p:spPr>
          <a:xfrm>
            <a:off x="5067011" y="2876138"/>
            <a:ext cx="1752466" cy="769441"/>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cs typeface="Meiryo UI" panose="020B0604030504040204" pitchFamily="50" charset="-128"/>
              </a:rPr>
              <a:t>受診内容を確認いただくとともに、健康と医療</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費</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に関する認識を深めていただくためのお知らせです。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87" y="2263679"/>
            <a:ext cx="622928"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6745" y="2252793"/>
            <a:ext cx="598698" cy="5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7940" y="2241298"/>
            <a:ext cx="600872"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555" y="4232840"/>
            <a:ext cx="600873"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0587" y="4280285"/>
            <a:ext cx="565144"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4486" y="4269349"/>
            <a:ext cx="601976" cy="60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2481" y="6155338"/>
            <a:ext cx="601072"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32330" y="6155938"/>
            <a:ext cx="600411"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6258" y="6167050"/>
            <a:ext cx="607303"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3588" y="8199284"/>
            <a:ext cx="588907"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0959" y="8228609"/>
            <a:ext cx="612000"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19665" y="8385440"/>
            <a:ext cx="613898"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7177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644</Words>
  <Application>Microsoft Office PowerPoint</Application>
  <PresentationFormat>ユーザー設定</PresentationFormat>
  <Paragraphs>63</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2019-12-25T00:35:04Z</dcterms:created>
  <dcterms:modified xsi:type="dcterms:W3CDTF">2019-12-25T00:35:10Z</dcterms:modified>
</cp:coreProperties>
</file>